
<file path=[Content_Types].xml><?xml version="1.0" encoding="utf-8"?>
<Types xmlns="http://schemas.openxmlformats.org/package/2006/content-types">
  <Default Extension="jpeg" ContentType="image/jpeg"/>
  <Default Extension="JPG" ContentType="image/.jpg"/>
  <Default Extension="emf" ContentType="image/x-emf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17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8"/>
    <p:sldId id="271" r:id="rId19"/>
    <p:sldId id="272" r:id="rId20"/>
    <p:sldId id="273" r:id="rId21"/>
    <p:sldId id="274" r:id="rId22"/>
    <p:sldId id="275" r:id="rId23"/>
    <p:sldId id="276" r:id="rId24"/>
    <p:sldId id="277" r:id="rId25"/>
    <p:sldId id="278" r:id="rId26"/>
    <p:sldId id="279" r:id="rId27"/>
    <p:sldId id="280" r:id="rId28"/>
    <p:sldId id="281" r:id="rId29"/>
    <p:sldId id="282" r:id="rId30"/>
    <p:sldId id="283" r:id="rId31"/>
    <p:sldId id="284" r:id="rId32"/>
    <p:sldId id="285" r:id="rId33"/>
    <p:sldId id="286" r:id="rId34"/>
    <p:sldId id="287" r:id="rId35"/>
    <p:sldId id="288" r:id="rId36"/>
    <p:sldId id="289" r:id="rId37"/>
    <p:sldId id="290" r:id="rId38"/>
    <p:sldId id="291" r:id="rId39"/>
    <p:sldId id="292" r:id="rId40"/>
    <p:sldId id="293" r:id="rId41"/>
    <p:sldId id="294" r:id="rId42"/>
    <p:sldId id="295" r:id="rId43"/>
    <p:sldId id="296" r:id="rId44"/>
    <p:sldId id="297" r:id="rId4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8" Type="http://schemas.openxmlformats.org/officeDocument/2006/relationships/tableStyles" Target="tableStyles.xml"/><Relationship Id="rId47" Type="http://schemas.openxmlformats.org/officeDocument/2006/relationships/viewProps" Target="viewProps.xml"/><Relationship Id="rId46" Type="http://schemas.openxmlformats.org/officeDocument/2006/relationships/presProps" Target="presProps.xml"/><Relationship Id="rId45" Type="http://schemas.openxmlformats.org/officeDocument/2006/relationships/slide" Target="slides/slide42.xml"/><Relationship Id="rId44" Type="http://schemas.openxmlformats.org/officeDocument/2006/relationships/slide" Target="slides/slide41.xml"/><Relationship Id="rId43" Type="http://schemas.openxmlformats.org/officeDocument/2006/relationships/slide" Target="slides/slide40.xml"/><Relationship Id="rId42" Type="http://schemas.openxmlformats.org/officeDocument/2006/relationships/slide" Target="slides/slide39.xml"/><Relationship Id="rId41" Type="http://schemas.openxmlformats.org/officeDocument/2006/relationships/slide" Target="slides/slide38.xml"/><Relationship Id="rId40" Type="http://schemas.openxmlformats.org/officeDocument/2006/relationships/slide" Target="slides/slide37.xml"/><Relationship Id="rId4" Type="http://schemas.openxmlformats.org/officeDocument/2006/relationships/slide" Target="slides/slide2.xml"/><Relationship Id="rId39" Type="http://schemas.openxmlformats.org/officeDocument/2006/relationships/slide" Target="slides/slide36.xml"/><Relationship Id="rId38" Type="http://schemas.openxmlformats.org/officeDocument/2006/relationships/slide" Target="slides/slide35.xml"/><Relationship Id="rId37" Type="http://schemas.openxmlformats.org/officeDocument/2006/relationships/slide" Target="slides/slide34.xml"/><Relationship Id="rId36" Type="http://schemas.openxmlformats.org/officeDocument/2006/relationships/slide" Target="slides/slide33.xml"/><Relationship Id="rId35" Type="http://schemas.openxmlformats.org/officeDocument/2006/relationships/slide" Target="slides/slide32.xml"/><Relationship Id="rId34" Type="http://schemas.openxmlformats.org/officeDocument/2006/relationships/slide" Target="slides/slide31.xml"/><Relationship Id="rId33" Type="http://schemas.openxmlformats.org/officeDocument/2006/relationships/slide" Target="slides/slide30.xml"/><Relationship Id="rId32" Type="http://schemas.openxmlformats.org/officeDocument/2006/relationships/slide" Target="slides/slide29.xml"/><Relationship Id="rId31" Type="http://schemas.openxmlformats.org/officeDocument/2006/relationships/slide" Target="slides/slide28.xml"/><Relationship Id="rId30" Type="http://schemas.openxmlformats.org/officeDocument/2006/relationships/slide" Target="slides/slide27.xml"/><Relationship Id="rId3" Type="http://schemas.openxmlformats.org/officeDocument/2006/relationships/slide" Target="slides/slide1.xml"/><Relationship Id="rId29" Type="http://schemas.openxmlformats.org/officeDocument/2006/relationships/slide" Target="slides/slide26.xml"/><Relationship Id="rId28" Type="http://schemas.openxmlformats.org/officeDocument/2006/relationships/slide" Target="slides/slide25.xml"/><Relationship Id="rId27" Type="http://schemas.openxmlformats.org/officeDocument/2006/relationships/slide" Target="slides/slide24.xml"/><Relationship Id="rId26" Type="http://schemas.openxmlformats.org/officeDocument/2006/relationships/slide" Target="slides/slide23.xml"/><Relationship Id="rId25" Type="http://schemas.openxmlformats.org/officeDocument/2006/relationships/slide" Target="slides/slide22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notesMaster" Target="notesMasters/notesMaster1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numCol="1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numCol="1" rtlCol="0"/>
          <a:lstStyle>
            <a:lvl1pPr algn="r">
              <a:defRPr sz="1200"/>
            </a:lvl1pPr>
          </a:lstStyle>
          <a:p>
            <a:fld id="{9B40A3DA-5E23-41C5-B2CD-E8D48E160C05}" type="datetimeFigureOut">
              <a:rPr lang="en-US" smtClean="0"/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numCol="1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numCol="1" rtlCol="0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numCol="1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numCol="1" rtlCol="0" anchor="b"/>
          <a:lstStyle>
            <a:lvl1pPr algn="r">
              <a:defRPr sz="1200"/>
            </a:lvl1pPr>
          </a:lstStyle>
          <a:p>
            <a:fld id="{04693445-AB81-4831-B104-23A1764D651C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4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8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9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numCol="1"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 numCol="1"/>
          <a:lstStyle/>
          <a:p>
            <a:fld id="{04693445-AB81-4831-B104-23A1764D651C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numCol="1"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 numCol="1"/>
          <a:lstStyle/>
          <a:p>
            <a:fld id="{04693445-AB81-4831-B104-23A1764D651C}" type="slidenum">
              <a:rPr lang="en-US" smtClean="0">
                <a:solidFill>
                  <a:prstClr val="black"/>
                </a:solidFill>
              </a:rPr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numCol="1"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 numCol="1"/>
          <a:lstStyle/>
          <a:p>
            <a:fld id="{04693445-AB81-4831-B104-23A1764D651C}" type="slidenum">
              <a:rPr lang="en-US" smtClean="0">
                <a:solidFill>
                  <a:prstClr val="black"/>
                </a:solidFill>
              </a:rPr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numCol="1"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 numCol="1"/>
          <a:lstStyle/>
          <a:p>
            <a:fld id="{04693445-AB81-4831-B104-23A1764D651C}" type="slidenum">
              <a:rPr lang="en-US" smtClean="0">
                <a:solidFill>
                  <a:prstClr val="black"/>
                </a:solidFill>
              </a:rPr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numCol="1"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 numCol="1"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 numCol="1"/>
          <a:lstStyle/>
          <a:p>
            <a:fld id="{F7AFFB9B-9FB8-469E-96F9-4D32314110B6}" type="datetimeFigureOut">
              <a:rPr lang="en-US" smtClean="0"/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 numCol="1"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numCol="1"/>
          <a:lstStyle/>
          <a:p>
            <a:fld id="{6D22F896-40B5-4ADD-8801-0D06FADFA095}" type="slidenum">
              <a:rPr lang="en-US" smtClean="0"/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numCol="1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numCol="1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 numCol="1"/>
          <a:lstStyle/>
          <a:p>
            <a:fld id="{49FF1211-4E0C-4AB3-B04F-585959BDAFE8}" type="datetimeFigureOut">
              <a:rPr lang="en-US" smtClean="0"/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 numCol="1"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numCol="1"/>
          <a:lstStyle/>
          <a:p>
            <a:fld id="{6D22F896-40B5-4ADD-8801-0D06FADFA095}" type="slidenum">
              <a:rPr lang="en-US" smtClean="0"/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 numCol="1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 numCol="1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 numCol="1"/>
          <a:lstStyle/>
          <a:p>
            <a:fld id="{28BDECAF-D3BE-4069-9C78-642ECCD01477}" type="datetimeFigureOut">
              <a:rPr lang="en-US" smtClean="0"/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 numCol="1"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numCol="1"/>
          <a:lstStyle/>
          <a:p>
            <a:fld id="{6D22F896-40B5-4ADD-8801-0D06FADFA095}" type="slidenum">
              <a:rPr lang="en-US" smtClean="0"/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numCol="1"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numCol="1"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 numCol="1"/>
          <a:lstStyle/>
          <a:p>
            <a:fld id="{DD4B9363-8B87-41B7-9F8E-64519CBB8F34}" type="datetimeFigureOut">
              <a:rPr lang="en-US" smtClean="0"/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 numCol="1"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numCol="1"/>
          <a:lstStyle/>
          <a:p>
            <a:fld id="{6D22F896-40B5-4ADD-8801-0D06FADFA095}" type="slidenum">
              <a:rPr lang="en-US" smtClean="0"/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numCol="1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1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 numCol="1"/>
          <a:lstStyle/>
          <a:p>
            <a:fld id="{8EFBDC27-E420-4878-9EE6-7B9656D6442A}" type="datetimeFigureOut">
              <a:rPr lang="en-US" smtClean="0"/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 numCol="1"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numCol="1"/>
          <a:lstStyle/>
          <a:p>
            <a:fld id="{6D22F896-40B5-4ADD-8801-0D06FADFA095}" type="slidenum">
              <a:rPr lang="en-US" smtClean="0"/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numCol="1"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 numCol="1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 numCol="1"/>
          <a:lstStyle/>
          <a:p>
            <a:fld id="{0F7F47CF-67C9-420C-80A5-E2069FF0C2DF}" type="datetimeFigureOut">
              <a:rPr lang="en-US" smtClean="0"/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 numCol="1"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numCol="1"/>
          <a:lstStyle/>
          <a:p>
            <a:fld id="{6D22F896-40B5-4ADD-8801-0D06FADFA095}" type="slidenum">
              <a:rPr lang="en-US" smtClean="0"/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numCol="1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 numCol="1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 numCol="1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 numCol="1"/>
          <a:lstStyle/>
          <a:p>
            <a:fld id="{AE22DC73-F065-42F5-A9F2-D90B2E42A0B3}" type="datetimeFigureOut">
              <a:rPr lang="en-US" smtClean="0"/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 numCol="1"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 numCol="1"/>
          <a:lstStyle/>
          <a:p>
            <a:fld id="{6D22F896-40B5-4ADD-8801-0D06FADFA095}" type="slidenum">
              <a:rPr lang="en-US" smtClean="0"/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 numCol="1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numCol="1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 numCol="1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numCol="1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 numCol="1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 numCol="1"/>
          <a:lstStyle/>
          <a:p>
            <a:fld id="{76BEA702-9B29-41CC-9BCC-3DF8A0D379FE}" type="datetimeFigureOut">
              <a:rPr lang="en-US" smtClean="0"/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 numCol="1"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 numCol="1"/>
          <a:lstStyle/>
          <a:p>
            <a:fld id="{6D22F896-40B5-4ADD-8801-0D06FADFA095}" type="slidenum">
              <a:rPr lang="en-US" smtClean="0"/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numCol="1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 numCol="1"/>
          <a:lstStyle/>
          <a:p>
            <a:fld id="{097649AC-CB8F-4FF1-9A34-5861C74DD0A7}" type="datetimeFigureOut">
              <a:rPr lang="en-US" smtClean="0"/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 numCol="1"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 numCol="1"/>
          <a:lstStyle/>
          <a:p>
            <a:fld id="{6D22F896-40B5-4ADD-8801-0D06FADFA095}" type="slidenum">
              <a:rPr lang="en-US" smtClean="0"/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 numCol="1"/>
          <a:lstStyle/>
          <a:p>
            <a:fld id="{3EC5CECA-2D3A-4680-9B49-752200DE467C}" type="datetimeFigureOut">
              <a:rPr lang="en-US" smtClean="0"/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 numCol="1"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 numCol="1"/>
          <a:lstStyle/>
          <a:p>
            <a:fld id="{6D22F896-40B5-4ADD-8801-0D06FADFA095}" type="slidenum">
              <a:rPr lang="en-US" smtClean="0"/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numCol="1"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 numCol="1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 numCol="1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 numCol="1"/>
          <a:lstStyle/>
          <a:p>
            <a:fld id="{50C3BFE2-83B7-4B0A-B9D3-AB28331082B3}" type="datetimeFigureOut">
              <a:rPr lang="en-US" smtClean="0"/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 numCol="1"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 numCol="1"/>
          <a:lstStyle/>
          <a:p>
            <a:fld id="{6D22F896-40B5-4ADD-8801-0D06FADFA095}" type="slidenum">
              <a:rPr lang="en-US" smtClean="0"/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numCol="1"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numCol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 numCol="1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 numCol="1"/>
          <a:lstStyle/>
          <a:p>
            <a:fld id="{12EF78E3-FDA3-4D28-AAA2-0B81F349A39D}" type="datetimeFigureOut">
              <a:rPr lang="en-US" smtClean="0"/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 numCol="1"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 numCol="1"/>
          <a:lstStyle/>
          <a:p>
            <a:fld id="{6D22F896-40B5-4ADD-8801-0D06FADFA095}" type="slidenum">
              <a:rPr lang="en-US" smtClean="0"/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3" Type="http://schemas.openxmlformats.org/officeDocument/2006/relationships/theme" Target="../theme/theme1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numCol="1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numCol="1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numCol="1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5BB1C6-BF8F-4481-8AB2-603A1C8A906A}" type="datetimeFigureOut">
              <a:rPr lang="en-US" smtClean="0"/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numCol="1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numCol="1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smtClean="0"/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.emf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image" Target="../media/image5.emf"/><Relationship Id="rId1" Type="http://schemas.openxmlformats.org/officeDocument/2006/relationships/image" Target="../media/image4.emf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2.xml"/><Relationship Id="rId3" Type="http://schemas.openxmlformats.org/officeDocument/2006/relationships/slideLayout" Target="../slideLayouts/slideLayout4.xml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8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1.emf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4.xml"/><Relationship Id="rId6" Type="http://schemas.openxmlformats.org/officeDocument/2006/relationships/slideLayout" Target="../slideLayouts/slideLayout7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image" Target="../media/image9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4.jpe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 numCol="1">
            <a:normAutofit fontScale="90000"/>
          </a:bodyPr>
          <a:lstStyle/>
          <a:p>
            <a:r>
              <a:rPr lang="en-US" dirty="0" smtClean="0"/>
              <a:t>Emerging </a:t>
            </a:r>
            <a:r>
              <a:rPr lang="en-GB" altLang="en-US" dirty="0" smtClean="0"/>
              <a:t>T</a:t>
            </a:r>
            <a:r>
              <a:rPr lang="en-US" dirty="0" smtClean="0"/>
              <a:t>rends in </a:t>
            </a:r>
            <a:r>
              <a:rPr lang="en-GB" altLang="en-US" dirty="0" smtClean="0"/>
              <a:t>G</a:t>
            </a:r>
            <a:r>
              <a:rPr lang="en-US" dirty="0" smtClean="0"/>
              <a:t>yn</a:t>
            </a:r>
            <a:r>
              <a:rPr lang="en-GB" altLang="en-US" dirty="0" smtClean="0"/>
              <a:t>a</a:t>
            </a:r>
            <a:r>
              <a:rPr lang="en-US" dirty="0" smtClean="0"/>
              <a:t>ecological </a:t>
            </a:r>
            <a:r>
              <a:rPr lang="en-GB" altLang="en-US" dirty="0" smtClean="0"/>
              <a:t>S</a:t>
            </a:r>
            <a:r>
              <a:rPr lang="en-US" dirty="0" smtClean="0"/>
              <a:t>urgery: </a:t>
            </a:r>
            <a:r>
              <a:rPr lang="en-GB" altLang="en-US" dirty="0" smtClean="0"/>
              <a:t>W</a:t>
            </a:r>
            <a:r>
              <a:rPr lang="en-US" dirty="0" smtClean="0"/>
              <a:t>hat’s on the </a:t>
            </a:r>
            <a:r>
              <a:rPr lang="en-GB" altLang="en-US" dirty="0" smtClean="0"/>
              <a:t>H</a:t>
            </a:r>
            <a:r>
              <a:rPr lang="en-US" dirty="0" smtClean="0"/>
              <a:t>orizon</a:t>
            </a:r>
            <a:r>
              <a:rPr lang="en-GB" altLang="en-US" dirty="0" smtClean="0"/>
              <a:t>?</a:t>
            </a:r>
            <a:endParaRPr lang="en-GB" altLang="en-US" dirty="0" smtClean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08725" y="3503314"/>
            <a:ext cx="9801905" cy="1532294"/>
          </a:xfrm>
        </p:spPr>
        <p:txBody>
          <a:bodyPr numCol="1"/>
          <a:lstStyle/>
          <a:p>
            <a:r>
              <a:rPr lang="en-US" dirty="0" smtClean="0"/>
              <a:t>Imaralu </a:t>
            </a:r>
            <a:r>
              <a:rPr lang="en-US" dirty="0" smtClean="0"/>
              <a:t>JO</a:t>
            </a:r>
            <a:endParaRPr lang="en-US" dirty="0" smtClean="0"/>
          </a:p>
          <a:p>
            <a:r>
              <a:rPr lang="en-US" dirty="0" smtClean="0"/>
              <a:t>MBCHB, MPH, MD, FMCOG, FMAS, DMAS</a:t>
            </a:r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2770" y="0"/>
            <a:ext cx="10396882" cy="911180"/>
          </a:xfrm>
        </p:spPr>
        <p:txBody>
          <a:bodyPr numCol="1">
            <a:normAutofit/>
          </a:bodyPr>
          <a:lstStyle/>
          <a:p>
            <a:r>
              <a:rPr lang="en-US" dirty="0" smtClean="0"/>
              <a:t>‘‘Necessity is the mother of invention’’</a:t>
            </a:r>
            <a:endParaRPr lang="en-US" dirty="0"/>
          </a:p>
        </p:txBody>
      </p:sp>
      <p:pic>
        <p:nvPicPr>
          <p:cNvPr id="1026" name="Picture 2" descr="If necessity is the mother of invention, what is its father? - Quora"/>
          <p:cNvPicPr>
            <a:picLocks noGrp="1" noChangeAspect="1" noChangeArrowheads="1"/>
          </p:cNvPicPr>
          <p:nvPr>
            <p:ph idx="1"/>
          </p:nvPr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150772" y="785611"/>
            <a:ext cx="7727324" cy="4602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numCol="1">
            <a:normAutofit/>
          </a:bodyPr>
          <a:lstStyle/>
          <a:p>
            <a:r>
              <a:rPr lang="en-US" dirty="0" smtClean="0"/>
              <a:t>Drivers of change in </a:t>
            </a:r>
            <a:r>
              <a:rPr lang="en-US" dirty="0" err="1" smtClean="0"/>
              <a:t>gynaecological</a:t>
            </a:r>
            <a:r>
              <a:rPr lang="en-US" dirty="0" smtClean="0"/>
              <a:t> surgery </a:t>
            </a:r>
            <a:r>
              <a:rPr lang="en-US" sz="2000" dirty="0" smtClean="0">
                <a:solidFill>
                  <a:srgbClr val="7030A0"/>
                </a:solidFill>
              </a:rPr>
              <a:t>[5,6]</a:t>
            </a:r>
            <a:endParaRPr lang="en-US" sz="2000" dirty="0">
              <a:solidFill>
                <a:srgbClr val="7030A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 numCol="1">
            <a:normAutofit/>
          </a:bodyPr>
          <a:lstStyle/>
          <a:p>
            <a:r>
              <a:rPr lang="en-US" dirty="0" smtClean="0">
                <a:solidFill>
                  <a:srgbClr val="292526"/>
                </a:solidFill>
                <a:latin typeface="AdvPS_TIR"/>
              </a:rPr>
              <a:t>Need to improve safety</a:t>
            </a:r>
            <a:endParaRPr lang="en-US" dirty="0" smtClean="0">
              <a:solidFill>
                <a:srgbClr val="292526"/>
              </a:solidFill>
              <a:latin typeface="AdvPS_TIR"/>
            </a:endParaRPr>
          </a:p>
          <a:p>
            <a:r>
              <a:rPr lang="en-US" dirty="0" smtClean="0">
                <a:solidFill>
                  <a:srgbClr val="292526"/>
                </a:solidFill>
                <a:latin typeface="AdvPS_TIR"/>
              </a:rPr>
              <a:t>Blood conservation</a:t>
            </a:r>
            <a:endParaRPr lang="en-US" dirty="0" smtClean="0">
              <a:solidFill>
                <a:srgbClr val="292526"/>
              </a:solidFill>
              <a:latin typeface="AdvPS_TIR"/>
            </a:endParaRPr>
          </a:p>
          <a:p>
            <a:r>
              <a:rPr lang="en-US" dirty="0" smtClean="0">
                <a:solidFill>
                  <a:srgbClr val="292526"/>
                </a:solidFill>
                <a:latin typeface="AdvPS_TIR"/>
              </a:rPr>
              <a:t>Limitation of operative morbidity</a:t>
            </a:r>
            <a:endParaRPr lang="en-US" dirty="0" smtClean="0">
              <a:solidFill>
                <a:srgbClr val="292526"/>
              </a:solidFill>
              <a:latin typeface="AdvPS_TIR"/>
            </a:endParaRPr>
          </a:p>
          <a:p>
            <a:r>
              <a:rPr lang="en-US" dirty="0" smtClean="0">
                <a:solidFill>
                  <a:srgbClr val="292526"/>
                </a:solidFill>
                <a:latin typeface="AdvPS_TIR"/>
              </a:rPr>
              <a:t>Preservation of </a:t>
            </a:r>
            <a:r>
              <a:rPr lang="en-US" dirty="0" smtClean="0">
                <a:solidFill>
                  <a:srgbClr val="292526"/>
                </a:solidFill>
                <a:latin typeface="AdvPS_TIR"/>
              </a:rPr>
              <a:t>fertility</a:t>
            </a:r>
            <a:endParaRPr lang="en-US" dirty="0" smtClean="0">
              <a:solidFill>
                <a:srgbClr val="292526"/>
              </a:solidFill>
              <a:latin typeface="AdvPS_TIR"/>
            </a:endParaRPr>
          </a:p>
          <a:p>
            <a:r>
              <a:rPr lang="en-US" dirty="0" smtClean="0">
                <a:solidFill>
                  <a:srgbClr val="292526"/>
                </a:solidFill>
                <a:latin typeface="AdvPS_TIR"/>
              </a:rPr>
              <a:t>Preservation of function</a:t>
            </a:r>
            <a:endParaRPr lang="en-US" dirty="0" smtClean="0">
              <a:solidFill>
                <a:srgbClr val="292526"/>
              </a:solidFill>
              <a:latin typeface="AdvPS_TIR"/>
            </a:endParaRPr>
          </a:p>
          <a:p>
            <a:endParaRPr lang="en-US" dirty="0">
              <a:solidFill>
                <a:srgbClr val="292526"/>
              </a:solidFill>
              <a:latin typeface="AdvPS_TIR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 numCol="1"/>
          <a:lstStyle/>
          <a:p>
            <a:r>
              <a:rPr lang="en-US" dirty="0" smtClean="0">
                <a:solidFill>
                  <a:srgbClr val="292526"/>
                </a:solidFill>
                <a:latin typeface="AdvPS_TIR"/>
              </a:rPr>
              <a:t>Rising global industrialization</a:t>
            </a:r>
            <a:endParaRPr lang="en-US" dirty="0" smtClean="0">
              <a:solidFill>
                <a:srgbClr val="292526"/>
              </a:solidFill>
              <a:latin typeface="AdvPS_TIR"/>
            </a:endParaRPr>
          </a:p>
          <a:p>
            <a:r>
              <a:rPr lang="en-US" dirty="0" smtClean="0">
                <a:solidFill>
                  <a:srgbClr val="292526"/>
                </a:solidFill>
                <a:latin typeface="AdvPS_TIR"/>
              </a:rPr>
              <a:t>Changing roles for women</a:t>
            </a:r>
            <a:endParaRPr lang="en-US" dirty="0" smtClean="0">
              <a:solidFill>
                <a:srgbClr val="292526"/>
              </a:solidFill>
              <a:latin typeface="AdvPS_TIR"/>
            </a:endParaRPr>
          </a:p>
          <a:p>
            <a:r>
              <a:rPr lang="en-US" dirty="0" smtClean="0">
                <a:solidFill>
                  <a:srgbClr val="292526"/>
                </a:solidFill>
                <a:latin typeface="AdvPS_TIR"/>
              </a:rPr>
              <a:t>more </a:t>
            </a:r>
            <a:r>
              <a:rPr lang="en-US" dirty="0">
                <a:solidFill>
                  <a:srgbClr val="292526"/>
                </a:solidFill>
                <a:latin typeface="AdvPS_TIR"/>
              </a:rPr>
              <a:t>demanding patients </a:t>
            </a:r>
            <a:endParaRPr lang="en-US" dirty="0">
              <a:solidFill>
                <a:srgbClr val="292526"/>
              </a:solidFill>
              <a:latin typeface="AdvPS_TIR"/>
            </a:endParaRPr>
          </a:p>
          <a:p>
            <a:r>
              <a:rPr lang="en-US" dirty="0">
                <a:solidFill>
                  <a:srgbClr val="292526"/>
                </a:solidFill>
                <a:latin typeface="AdvPS_TIR"/>
              </a:rPr>
              <a:t>Shrinking funds, </a:t>
            </a:r>
            <a:endParaRPr lang="en-US" dirty="0">
              <a:solidFill>
                <a:srgbClr val="292526"/>
              </a:solidFill>
              <a:latin typeface="AdvPS_TIR"/>
            </a:endParaRPr>
          </a:p>
          <a:p>
            <a:r>
              <a:rPr lang="en-US" dirty="0">
                <a:solidFill>
                  <a:srgbClr val="292526"/>
                </a:solidFill>
                <a:latin typeface="AdvPS_TIR"/>
              </a:rPr>
              <a:t>cuts in staff, </a:t>
            </a:r>
            <a:endParaRPr lang="en-US" dirty="0">
              <a:solidFill>
                <a:srgbClr val="292526"/>
              </a:solidFill>
              <a:latin typeface="AdvPS_TIR"/>
            </a:endParaRPr>
          </a:p>
          <a:p>
            <a:r>
              <a:rPr lang="en-US" dirty="0">
                <a:solidFill>
                  <a:srgbClr val="292526"/>
                </a:solidFill>
                <a:latin typeface="AdvPS_TIR"/>
              </a:rPr>
              <a:t>tougher business environment</a:t>
            </a:r>
            <a:endParaRPr lang="en-US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numCol="1">
            <a:normAutofit/>
          </a:bodyPr>
          <a:lstStyle/>
          <a:p>
            <a:r>
              <a:rPr lang="en-US" dirty="0" smtClean="0"/>
              <a:t>Emerging trends in patient demands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596980"/>
            <a:ext cx="10394707" cy="3777605"/>
          </a:xfrm>
        </p:spPr>
        <p:txBody>
          <a:bodyPr numCol="1">
            <a:normAutofit/>
          </a:bodyPr>
          <a:lstStyle/>
          <a:p>
            <a:r>
              <a:rPr lang="en-US" dirty="0" smtClean="0"/>
              <a:t>Occupational/career demands </a:t>
            </a:r>
            <a:endParaRPr lang="en-US" dirty="0" smtClean="0"/>
          </a:p>
          <a:p>
            <a:r>
              <a:rPr lang="en-US" dirty="0" smtClean="0"/>
              <a:t>future fertility</a:t>
            </a:r>
            <a:endParaRPr lang="en-US" dirty="0" smtClean="0"/>
          </a:p>
          <a:p>
            <a:r>
              <a:rPr lang="en-US" dirty="0" smtClean="0"/>
              <a:t>desire </a:t>
            </a:r>
            <a:r>
              <a:rPr lang="en-US" dirty="0"/>
              <a:t>for </a:t>
            </a:r>
            <a:r>
              <a:rPr lang="en-US" dirty="0" smtClean="0"/>
              <a:t>plastic reconstruction</a:t>
            </a:r>
            <a:endParaRPr lang="en-US" dirty="0" smtClean="0"/>
          </a:p>
          <a:p>
            <a:r>
              <a:rPr lang="en-US" dirty="0" smtClean="0"/>
              <a:t>for </a:t>
            </a:r>
            <a:r>
              <a:rPr lang="en-US" dirty="0"/>
              <a:t>sexual </a:t>
            </a:r>
            <a:r>
              <a:rPr lang="en-US" dirty="0" smtClean="0"/>
              <a:t>self-esteem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 </a:t>
            </a:r>
            <a:endParaRPr lang="en-US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3182" y="157766"/>
            <a:ext cx="10921285" cy="1151965"/>
          </a:xfrm>
        </p:spPr>
        <p:txBody>
          <a:bodyPr numCol="1">
            <a:normAutofit/>
          </a:bodyPr>
          <a:lstStyle/>
          <a:p>
            <a:r>
              <a:rPr lang="en-US" dirty="0" smtClean="0"/>
              <a:t>Practitioners’ perception of demands </a:t>
            </a:r>
            <a:r>
              <a:rPr lang="en-US" sz="2000" dirty="0" smtClean="0">
                <a:solidFill>
                  <a:srgbClr val="7030A0"/>
                </a:solidFill>
              </a:rPr>
              <a:t>[6,7]</a:t>
            </a:r>
            <a:endParaRPr lang="en-US" sz="2000" dirty="0">
              <a:solidFill>
                <a:srgbClr val="7030A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596980"/>
            <a:ext cx="10394707" cy="3777605"/>
          </a:xfrm>
        </p:spPr>
        <p:txBody>
          <a:bodyPr numCol="1"/>
          <a:lstStyle/>
          <a:p>
            <a:r>
              <a:rPr lang="en-US" dirty="0" smtClean="0"/>
              <a:t>Respect for persons</a:t>
            </a:r>
            <a:endParaRPr lang="en-US" dirty="0" smtClean="0"/>
          </a:p>
          <a:p>
            <a:r>
              <a:rPr lang="en-US" dirty="0" smtClean="0"/>
              <a:t>autonomy</a:t>
            </a:r>
            <a:endParaRPr lang="en-US" dirty="0" smtClean="0"/>
          </a:p>
          <a:p>
            <a:r>
              <a:rPr lang="en-US" dirty="0" smtClean="0"/>
              <a:t>Can The </a:t>
            </a:r>
            <a:r>
              <a:rPr lang="en-US" dirty="0"/>
              <a:t>wholeness and </a:t>
            </a:r>
            <a:r>
              <a:rPr lang="en-US" dirty="0" smtClean="0"/>
              <a:t>bodily integrity </a:t>
            </a:r>
            <a:r>
              <a:rPr lang="en-US" dirty="0"/>
              <a:t>of our patients </a:t>
            </a:r>
            <a:r>
              <a:rPr lang="en-US" dirty="0" smtClean="0"/>
              <a:t>be </a:t>
            </a:r>
            <a:r>
              <a:rPr lang="en-US" dirty="0"/>
              <a:t>preserved </a:t>
            </a:r>
            <a:r>
              <a:rPr lang="en-US" dirty="0" smtClean="0"/>
              <a:t>and the disease condition still optimally managed? 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6861" y="235040"/>
            <a:ext cx="10396882" cy="1151965"/>
          </a:xfrm>
        </p:spPr>
        <p:txBody>
          <a:bodyPr numCol="1">
            <a:normAutofit/>
          </a:bodyPr>
          <a:lstStyle/>
          <a:p>
            <a:r>
              <a:rPr lang="en-US" dirty="0" smtClean="0"/>
              <a:t>How ARE practitioners responding?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1"/>
          <a:srcRect l="-1" t="9796" r="884" b="2761"/>
          <a:stretch>
            <a:fillRect/>
          </a:stretch>
        </p:blipFill>
        <p:spPr>
          <a:xfrm>
            <a:off x="2009104" y="1674254"/>
            <a:ext cx="7225048" cy="351593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730321" y="5743977"/>
            <a:ext cx="4959371" cy="369332"/>
          </a:xfrm>
          <a:prstGeom prst="rect">
            <a:avLst/>
          </a:prstGeom>
          <a:noFill/>
        </p:spPr>
        <p:txBody>
          <a:bodyPr wrap="none" numCol="1" rtlCol="0">
            <a:spAutoFit/>
          </a:bodyPr>
          <a:lstStyle/>
          <a:p>
            <a:r>
              <a:rPr lang="en-US" dirty="0" smtClean="0"/>
              <a:t>The principles of modern </a:t>
            </a:r>
            <a:r>
              <a:rPr lang="en-US" dirty="0" err="1" smtClean="0"/>
              <a:t>gynaecological</a:t>
            </a:r>
            <a:r>
              <a:rPr lang="en-US" dirty="0" smtClean="0"/>
              <a:t> surgery</a:t>
            </a:r>
            <a:endParaRPr lang="en-US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6073" y="0"/>
            <a:ext cx="10396882" cy="1158140"/>
          </a:xfrm>
        </p:spPr>
        <p:txBody>
          <a:bodyPr numCol="1">
            <a:normAutofit/>
          </a:bodyPr>
          <a:lstStyle/>
          <a:p>
            <a:r>
              <a:rPr lang="en-US" sz="4000" dirty="0" smtClean="0"/>
              <a:t>Benefits of the changes that have </a:t>
            </a:r>
            <a:r>
              <a:rPr lang="en-US" sz="4000" dirty="0" smtClean="0"/>
              <a:t>occurred</a:t>
            </a:r>
            <a:r>
              <a:rPr lang="en-US" sz="1800" dirty="0" smtClean="0">
                <a:solidFill>
                  <a:srgbClr val="7030A0"/>
                </a:solidFill>
              </a:rPr>
              <a:t>(5]</a:t>
            </a:r>
            <a:br>
              <a:rPr lang="en-US" sz="1800" dirty="0">
                <a:solidFill>
                  <a:srgbClr val="7030A0"/>
                </a:solidFill>
              </a:rPr>
            </a:br>
            <a:endParaRPr lang="en-US" sz="1800" dirty="0">
              <a:solidFill>
                <a:srgbClr val="7030A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7577" y="1146220"/>
            <a:ext cx="5516937" cy="4340180"/>
          </a:xfrm>
        </p:spPr>
        <p:txBody>
          <a:bodyPr numCol="1">
            <a:normAutofit/>
          </a:bodyPr>
          <a:lstStyle/>
          <a:p>
            <a:r>
              <a:rPr lang="en-US" dirty="0" smtClean="0"/>
              <a:t>patients now have more choices, more options </a:t>
            </a:r>
            <a:endParaRPr lang="en-US" dirty="0" smtClean="0"/>
          </a:p>
          <a:p>
            <a:r>
              <a:rPr lang="en-US" dirty="0" smtClean="0"/>
              <a:t>women can retain </a:t>
            </a:r>
            <a:r>
              <a:rPr lang="en-US" dirty="0"/>
              <a:t>their female </a:t>
            </a:r>
            <a:r>
              <a:rPr lang="en-US" dirty="0" smtClean="0"/>
              <a:t>body image.</a:t>
            </a:r>
            <a:endParaRPr lang="en-US" dirty="0" smtClean="0"/>
          </a:p>
          <a:p>
            <a:r>
              <a:rPr lang="en-US" dirty="0" smtClean="0"/>
              <a:t> no </a:t>
            </a:r>
            <a:r>
              <a:rPr lang="en-US" dirty="0"/>
              <a:t>laparotomy, no major surgery,</a:t>
            </a:r>
            <a:endParaRPr lang="en-US" dirty="0"/>
          </a:p>
          <a:p>
            <a:r>
              <a:rPr lang="en-US" dirty="0" smtClean="0"/>
              <a:t>Reduced duration of hospital stay, </a:t>
            </a:r>
            <a:endParaRPr lang="en-US" dirty="0" smtClean="0"/>
          </a:p>
          <a:p>
            <a:r>
              <a:rPr lang="en-US" dirty="0" smtClean="0"/>
              <a:t>less </a:t>
            </a:r>
            <a:r>
              <a:rPr lang="en-US" dirty="0"/>
              <a:t>sick </a:t>
            </a:r>
            <a:r>
              <a:rPr lang="en-US" dirty="0" smtClean="0"/>
              <a:t>time and sick leave</a:t>
            </a:r>
            <a:endParaRPr lang="en-US" dirty="0" smtClean="0"/>
          </a:p>
          <a:p>
            <a:r>
              <a:rPr lang="en-US" dirty="0" smtClean="0"/>
              <a:t>fewer long-term complications</a:t>
            </a:r>
            <a:endParaRPr lang="en-US" dirty="0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93971" y="1107584"/>
            <a:ext cx="5086538" cy="4267002"/>
          </a:xfrm>
        </p:spPr>
        <p:txBody>
          <a:bodyPr numCol="1"/>
          <a:lstStyle/>
          <a:p>
            <a:r>
              <a:rPr lang="en-US" dirty="0"/>
              <a:t>less pain</a:t>
            </a:r>
            <a:endParaRPr lang="en-US" dirty="0"/>
          </a:p>
          <a:p>
            <a:r>
              <a:rPr lang="en-US" dirty="0"/>
              <a:t>Less intraoperative blood loss, </a:t>
            </a:r>
            <a:endParaRPr lang="en-US" dirty="0"/>
          </a:p>
          <a:p>
            <a:r>
              <a:rPr lang="en-US" dirty="0"/>
              <a:t>faster post-operative recovery,</a:t>
            </a:r>
            <a:endParaRPr lang="en-US" dirty="0"/>
          </a:p>
          <a:p>
            <a:r>
              <a:rPr lang="en-US" dirty="0"/>
              <a:t> fewer </a:t>
            </a:r>
            <a:r>
              <a:rPr lang="en-US" dirty="0" err="1"/>
              <a:t>peri</a:t>
            </a:r>
            <a:r>
              <a:rPr lang="en-US" dirty="0"/>
              <a:t> and post-operative adverse events </a:t>
            </a:r>
            <a:endParaRPr lang="en-US" dirty="0" smtClean="0"/>
          </a:p>
          <a:p>
            <a:r>
              <a:rPr lang="en-US" dirty="0" smtClean="0"/>
              <a:t>reduced </a:t>
            </a:r>
            <a:r>
              <a:rPr lang="en-US" dirty="0"/>
              <a:t>operating costs </a:t>
            </a:r>
            <a:endParaRPr lang="en-US" dirty="0" smtClean="0"/>
          </a:p>
          <a:p>
            <a:r>
              <a:rPr lang="en-US" dirty="0" smtClean="0"/>
              <a:t>More </a:t>
            </a:r>
            <a:r>
              <a:rPr lang="en-US" dirty="0"/>
              <a:t>debates </a:t>
            </a:r>
            <a:endParaRPr lang="en-US" dirty="0" smtClean="0"/>
          </a:p>
          <a:p>
            <a:r>
              <a:rPr lang="en-US" dirty="0" smtClean="0"/>
              <a:t>rising </a:t>
            </a:r>
            <a:r>
              <a:rPr lang="en-US" dirty="0"/>
              <a:t>research questions </a:t>
            </a:r>
            <a:r>
              <a:rPr lang="en-US" dirty="0" smtClean="0">
                <a:solidFill>
                  <a:srgbClr val="7030A0"/>
                </a:solidFill>
              </a:rPr>
              <a:t>(8,9).</a:t>
            </a:r>
            <a:endParaRPr lang="en-US" dirty="0">
              <a:solidFill>
                <a:srgbClr val="7030A0"/>
              </a:solidFill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3625" y="106251"/>
            <a:ext cx="10396882" cy="1151965"/>
          </a:xfrm>
        </p:spPr>
        <p:txBody>
          <a:bodyPr numCol="1"/>
          <a:lstStyle/>
          <a:p>
            <a:r>
              <a:rPr lang="en-US" dirty="0" smtClean="0"/>
              <a:t>Impact of the emerging trends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094704"/>
            <a:ext cx="10394707" cy="4279881"/>
          </a:xfrm>
        </p:spPr>
        <p:txBody>
          <a:bodyPr numCol="1">
            <a:normAutofit lnSpcReduction="10000"/>
          </a:bodyPr>
          <a:lstStyle/>
          <a:p>
            <a:r>
              <a:rPr lang="en-US" dirty="0" smtClean="0"/>
              <a:t>Virtually all fields are affected (Surgeon, </a:t>
            </a:r>
            <a:r>
              <a:rPr lang="en-US" dirty="0" err="1" smtClean="0"/>
              <a:t>anaesthesiologist</a:t>
            </a:r>
            <a:r>
              <a:rPr lang="en-US" dirty="0" smtClean="0"/>
              <a:t>, </a:t>
            </a:r>
            <a:r>
              <a:rPr lang="en-US" dirty="0" err="1" smtClean="0"/>
              <a:t>pon</a:t>
            </a:r>
            <a:r>
              <a:rPr lang="en-US" dirty="0" smtClean="0"/>
              <a:t>, support staff]</a:t>
            </a:r>
            <a:endParaRPr lang="en-US" dirty="0"/>
          </a:p>
          <a:p>
            <a:r>
              <a:rPr lang="en-US" dirty="0" smtClean="0"/>
              <a:t>Route of surgery</a:t>
            </a:r>
            <a:endParaRPr lang="en-US" dirty="0" smtClean="0"/>
          </a:p>
          <a:p>
            <a:r>
              <a:rPr lang="en-US" dirty="0" smtClean="0"/>
              <a:t>Surgical techniques</a:t>
            </a:r>
            <a:endParaRPr lang="en-US" dirty="0" smtClean="0"/>
          </a:p>
          <a:p>
            <a:r>
              <a:rPr lang="en-US" dirty="0" smtClean="0"/>
              <a:t>Complexity in instruments</a:t>
            </a:r>
            <a:endParaRPr lang="en-US" dirty="0" smtClean="0"/>
          </a:p>
          <a:p>
            <a:r>
              <a:rPr lang="en-US" dirty="0" smtClean="0"/>
              <a:t>Operating time</a:t>
            </a:r>
            <a:endParaRPr lang="en-US" dirty="0" smtClean="0"/>
          </a:p>
          <a:p>
            <a:r>
              <a:rPr lang="en-US" dirty="0" smtClean="0"/>
              <a:t>Changes in pain management</a:t>
            </a:r>
            <a:endParaRPr lang="en-US" dirty="0" smtClean="0"/>
          </a:p>
          <a:p>
            <a:r>
              <a:rPr lang="en-US" dirty="0" smtClean="0"/>
              <a:t>Specialization and sub-specialization </a:t>
            </a:r>
            <a:endParaRPr lang="en-US" dirty="0" smtClean="0"/>
          </a:p>
          <a:p>
            <a:r>
              <a:rPr lang="en-US" dirty="0" smtClean="0"/>
              <a:t>Interdisciplinary management</a:t>
            </a:r>
            <a:endParaRPr lang="en-US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numCol="1">
            <a:normAutofit/>
          </a:bodyPr>
          <a:lstStyle/>
          <a:p>
            <a:r>
              <a:rPr lang="en-US" dirty="0" smtClean="0"/>
              <a:t>Summary of the trends </a:t>
            </a:r>
            <a:r>
              <a:rPr lang="en-US" sz="2000" dirty="0" smtClean="0">
                <a:solidFill>
                  <a:srgbClr val="7030A0"/>
                </a:solidFill>
              </a:rPr>
              <a:t>[5]</a:t>
            </a:r>
            <a:endParaRPr lang="en-US" sz="2000" dirty="0">
              <a:solidFill>
                <a:srgbClr val="7030A0"/>
              </a:solidFill>
            </a:endParaRP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1"/>
          </p:nvPr>
        </p:nvPicPr>
        <p:blipFill>
          <a:blip r:embed="rId1"/>
          <a:stretch>
            <a:fillRect/>
          </a:stretch>
        </p:blipFill>
        <p:spPr>
          <a:xfrm>
            <a:off x="1126265" y="2364419"/>
            <a:ext cx="4605470" cy="3273750"/>
          </a:xfrm>
          <a:prstGeom prst="rect">
            <a:avLst/>
          </a:prstGeom>
        </p:spPr>
      </p:pic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/>
        <p:txBody>
          <a:bodyPr numCol="1"/>
          <a:lstStyle/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93971" y="2063396"/>
            <a:ext cx="5159133" cy="3403315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4589" y="0"/>
            <a:ext cx="10396882" cy="717997"/>
          </a:xfrm>
        </p:spPr>
        <p:txBody>
          <a:bodyPr numCol="1">
            <a:normAutofit/>
          </a:bodyPr>
          <a:lstStyle/>
          <a:p>
            <a:r>
              <a:rPr lang="en-US" dirty="0"/>
              <a:t>Summary of the </a:t>
            </a:r>
            <a:r>
              <a:rPr lang="en-US" dirty="0" smtClean="0"/>
              <a:t>trends </a:t>
            </a:r>
            <a:r>
              <a:rPr lang="en-US" sz="2000" dirty="0" smtClean="0">
                <a:solidFill>
                  <a:srgbClr val="7030A0"/>
                </a:solidFill>
              </a:rPr>
              <a:t>[5]</a:t>
            </a:r>
            <a:endParaRPr lang="en-US" sz="2000" dirty="0">
              <a:solidFill>
                <a:srgbClr val="7030A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7578" y="708339"/>
            <a:ext cx="10822930" cy="4906850"/>
          </a:xfrm>
        </p:spPr>
        <p:txBody>
          <a:bodyPr numCol="1">
            <a:normAutofit/>
          </a:bodyPr>
          <a:lstStyle/>
          <a:p>
            <a:r>
              <a:rPr lang="en-US" dirty="0" smtClean="0"/>
              <a:t>Innovation</a:t>
            </a:r>
            <a:endParaRPr lang="en-US" dirty="0" smtClean="0"/>
          </a:p>
          <a:p>
            <a:pPr lvl="1"/>
            <a:r>
              <a:rPr lang="en-US" dirty="0"/>
              <a:t>Better endoscopic </a:t>
            </a:r>
            <a:r>
              <a:rPr lang="en-US" dirty="0" smtClean="0"/>
              <a:t>instruments-composite </a:t>
            </a:r>
            <a:r>
              <a:rPr lang="en-US" dirty="0" err="1" smtClean="0"/>
              <a:t>hysteroscope</a:t>
            </a:r>
            <a:r>
              <a:rPr lang="en-US" dirty="0" smtClean="0"/>
              <a:t>, curved needle holder, SILS port, rotating hand instruments, safety trocars and </a:t>
            </a:r>
            <a:r>
              <a:rPr lang="en-US" dirty="0" err="1" smtClean="0"/>
              <a:t>cannulars</a:t>
            </a:r>
            <a:r>
              <a:rPr lang="en-US" dirty="0" smtClean="0"/>
              <a:t> </a:t>
            </a:r>
            <a:endParaRPr lang="en-US" dirty="0"/>
          </a:p>
          <a:p>
            <a:pPr lvl="1"/>
            <a:r>
              <a:rPr lang="en-US" dirty="0"/>
              <a:t>better optical and electronic systems</a:t>
            </a:r>
            <a:r>
              <a:rPr lang="en-US" dirty="0" smtClean="0"/>
              <a:t>,</a:t>
            </a:r>
            <a:r>
              <a:rPr lang="en-US" dirty="0"/>
              <a:t> loops</a:t>
            </a:r>
            <a:r>
              <a:rPr lang="en-US" dirty="0" smtClean="0"/>
              <a:t> better-Highly intelligent insufflators, </a:t>
            </a:r>
            <a:r>
              <a:rPr lang="en-US" dirty="0"/>
              <a:t>c</a:t>
            </a:r>
            <a:r>
              <a:rPr lang="en-US" dirty="0" smtClean="0"/>
              <a:t>ase sensitive suction-irrigation systems </a:t>
            </a:r>
            <a:endParaRPr lang="en-US" dirty="0"/>
          </a:p>
          <a:p>
            <a:pPr lvl="1"/>
            <a:r>
              <a:rPr lang="en-US" dirty="0" err="1"/>
              <a:t>intraabdominal</a:t>
            </a:r>
            <a:r>
              <a:rPr lang="en-US" dirty="0"/>
              <a:t> recovery mechanisms</a:t>
            </a:r>
            <a:r>
              <a:rPr lang="en-US" dirty="0" smtClean="0"/>
              <a:t>,, BAGS, </a:t>
            </a:r>
            <a:r>
              <a:rPr lang="en-US" dirty="0" err="1" smtClean="0"/>
              <a:t>morcellators</a:t>
            </a:r>
            <a:r>
              <a:rPr lang="en-US" dirty="0" smtClean="0"/>
              <a:t>, in-bag </a:t>
            </a:r>
            <a:r>
              <a:rPr lang="en-US" dirty="0" err="1" smtClean="0"/>
              <a:t>morcellation</a:t>
            </a:r>
            <a:r>
              <a:rPr lang="en-US" dirty="0" smtClean="0"/>
              <a:t>, intrauterine shavers, </a:t>
            </a:r>
            <a:r>
              <a:rPr lang="en-US" dirty="0" err="1" smtClean="0"/>
              <a:t>Bigatti</a:t>
            </a:r>
            <a:r>
              <a:rPr lang="en-US" dirty="0" smtClean="0"/>
              <a:t> shaver</a:t>
            </a:r>
            <a:endParaRPr lang="en-US" dirty="0"/>
          </a:p>
          <a:p>
            <a:pPr lvl="1"/>
            <a:r>
              <a:rPr lang="en-US" dirty="0"/>
              <a:t>better </a:t>
            </a:r>
            <a:r>
              <a:rPr lang="en-US" dirty="0" smtClean="0"/>
              <a:t>distention media: advances in distention and </a:t>
            </a:r>
            <a:r>
              <a:rPr lang="en-US" dirty="0" err="1" smtClean="0"/>
              <a:t>pneumoperitoneum</a:t>
            </a:r>
            <a:r>
              <a:rPr lang="en-US" dirty="0" smtClean="0"/>
              <a:t> media</a:t>
            </a:r>
            <a:endParaRPr lang="en-US" dirty="0" smtClean="0"/>
          </a:p>
          <a:p>
            <a:pPr lvl="1"/>
            <a:r>
              <a:rPr lang="en-US" dirty="0" smtClean="0"/>
              <a:t>innovation </a:t>
            </a:r>
            <a:r>
              <a:rPr lang="en-US" dirty="0"/>
              <a:t>is key</a:t>
            </a:r>
            <a:endParaRPr lang="en-US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90152"/>
            <a:ext cx="10396882" cy="631065"/>
          </a:xfrm>
        </p:spPr>
        <p:txBody>
          <a:bodyPr numCol="1">
            <a:normAutofit fontScale="90000"/>
          </a:bodyPr>
          <a:lstStyle/>
          <a:p>
            <a:r>
              <a:rPr lang="en-US" sz="4400" dirty="0">
                <a:solidFill>
                  <a:srgbClr val="B80E0F"/>
                </a:solidFill>
              </a:rPr>
              <a:t>Summary of the </a:t>
            </a:r>
            <a:r>
              <a:rPr lang="en-US" sz="4400" dirty="0" smtClean="0">
                <a:solidFill>
                  <a:srgbClr val="B80E0F"/>
                </a:solidFill>
              </a:rPr>
              <a:t>trends </a:t>
            </a:r>
            <a:r>
              <a:rPr lang="en-US" sz="2000" dirty="0" smtClean="0">
                <a:solidFill>
                  <a:srgbClr val="7030A0"/>
                </a:solidFill>
              </a:rPr>
              <a:t>[5,10]</a:t>
            </a:r>
            <a:endParaRPr lang="en-US" sz="2000" dirty="0">
              <a:solidFill>
                <a:srgbClr val="7030A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7730" y="927279"/>
            <a:ext cx="11178862" cy="4597757"/>
          </a:xfrm>
        </p:spPr>
        <p:txBody>
          <a:bodyPr numCol="1"/>
          <a:lstStyle/>
          <a:p>
            <a:r>
              <a:rPr lang="en-US" dirty="0" smtClean="0"/>
              <a:t>Multimodality</a:t>
            </a:r>
            <a:endParaRPr lang="en-US" dirty="0" smtClean="0"/>
          </a:p>
          <a:p>
            <a:pPr lvl="1"/>
            <a:r>
              <a:rPr lang="en-US" dirty="0" smtClean="0"/>
              <a:t>Interplay between different treatment modalities: radiation, chemotherapy, surgery</a:t>
            </a:r>
            <a:endParaRPr lang="en-US" dirty="0" smtClean="0"/>
          </a:p>
          <a:p>
            <a:pPr lvl="1"/>
            <a:r>
              <a:rPr lang="en-US" dirty="0" smtClean="0"/>
              <a:t>Good use of investigative modality: </a:t>
            </a:r>
            <a:endParaRPr lang="en-US" dirty="0" smtClean="0"/>
          </a:p>
          <a:p>
            <a:pPr lvl="2"/>
            <a:r>
              <a:rPr lang="en-US" dirty="0" err="1" smtClean="0"/>
              <a:t>e.g</a:t>
            </a:r>
            <a:r>
              <a:rPr lang="en-US" dirty="0" smtClean="0"/>
              <a:t> MRI before laparoscopic or </a:t>
            </a:r>
            <a:r>
              <a:rPr lang="en-US" dirty="0" err="1" smtClean="0"/>
              <a:t>hysteroscopic</a:t>
            </a:r>
            <a:r>
              <a:rPr lang="en-US" dirty="0" smtClean="0"/>
              <a:t> myomectomy</a:t>
            </a:r>
            <a:endParaRPr lang="en-US" dirty="0" smtClean="0"/>
          </a:p>
          <a:p>
            <a:pPr lvl="2"/>
            <a:r>
              <a:rPr lang="en-US" dirty="0" smtClean="0"/>
              <a:t>Laparoscopy before and after </a:t>
            </a:r>
            <a:r>
              <a:rPr lang="en-US" dirty="0" err="1" smtClean="0"/>
              <a:t>cytoreductive</a:t>
            </a:r>
            <a:r>
              <a:rPr lang="en-US" dirty="0" smtClean="0"/>
              <a:t> cancer surgery-nodal </a:t>
            </a:r>
            <a:r>
              <a:rPr lang="en-US" dirty="0" err="1" smtClean="0"/>
              <a:t>assesment</a:t>
            </a:r>
            <a:r>
              <a:rPr lang="en-US" dirty="0" smtClean="0"/>
              <a:t> cancers</a:t>
            </a:r>
            <a:endParaRPr lang="en-US" dirty="0" smtClean="0"/>
          </a:p>
          <a:p>
            <a:pPr lvl="1"/>
            <a:r>
              <a:rPr lang="en-US" dirty="0" smtClean="0"/>
              <a:t>Several modes of treatment considered for a particular disease condition</a:t>
            </a:r>
            <a:endParaRPr lang="en-US" dirty="0" smtClean="0"/>
          </a:p>
          <a:p>
            <a:pPr lvl="1"/>
            <a:r>
              <a:rPr lang="en-US" dirty="0" smtClean="0"/>
              <a:t>And different specialties; radiotherapist, oncologist, general surgeon, urologist</a:t>
            </a:r>
            <a:endParaRPr 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1255" y="222160"/>
            <a:ext cx="10396882" cy="589209"/>
          </a:xfrm>
        </p:spPr>
        <p:txBody>
          <a:bodyPr numCol="1">
            <a:normAutofit/>
          </a:bodyPr>
          <a:lstStyle/>
          <a:p>
            <a:r>
              <a:rPr lang="en-US" sz="3600" dirty="0" smtClean="0"/>
              <a:t>Outline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798490"/>
            <a:ext cx="10394707" cy="4576096"/>
          </a:xfrm>
        </p:spPr>
        <p:txBody>
          <a:bodyPr numCol="1">
            <a:normAutofit fontScale="92500" lnSpcReduction="20000"/>
          </a:bodyPr>
          <a:lstStyle/>
          <a:p>
            <a:pPr marL="457200" indent="-457200">
              <a:buSzPct val="90000"/>
              <a:buFont typeface="+mj-lt"/>
              <a:buAutoNum type="arabicPeriod"/>
            </a:pPr>
            <a:r>
              <a:rPr lang="en-US" dirty="0" smtClean="0"/>
              <a:t>Historical trends in </a:t>
            </a:r>
            <a:r>
              <a:rPr lang="en-US" dirty="0" err="1" smtClean="0"/>
              <a:t>gynaecological</a:t>
            </a:r>
            <a:r>
              <a:rPr lang="en-US" dirty="0" smtClean="0"/>
              <a:t> surgery </a:t>
            </a:r>
            <a:r>
              <a:rPr lang="en-US" i="1" dirty="0" smtClean="0"/>
              <a:t>[innovations in basic sciences, instruments &amp; surgical techniques]</a:t>
            </a:r>
            <a:endParaRPr lang="en-US" i="1" dirty="0" smtClean="0"/>
          </a:p>
          <a:p>
            <a:pPr marL="457200" indent="-457200">
              <a:buSzPct val="90000"/>
              <a:buFont typeface="+mj-lt"/>
              <a:buAutoNum type="arabicPeriod"/>
            </a:pPr>
            <a:r>
              <a:rPr lang="en-US" dirty="0" smtClean="0"/>
              <a:t>Drivers </a:t>
            </a:r>
            <a:r>
              <a:rPr lang="en-US" dirty="0" smtClean="0"/>
              <a:t>of </a:t>
            </a:r>
            <a:r>
              <a:rPr lang="en-US" dirty="0" smtClean="0"/>
              <a:t>change in </a:t>
            </a:r>
            <a:r>
              <a:rPr lang="en-US" dirty="0" err="1" smtClean="0"/>
              <a:t>gynaecological</a:t>
            </a:r>
            <a:r>
              <a:rPr lang="en-US" dirty="0" smtClean="0"/>
              <a:t> surgery</a:t>
            </a:r>
            <a:endParaRPr lang="en-US" dirty="0" smtClean="0"/>
          </a:p>
          <a:p>
            <a:pPr marL="457200" indent="-457200">
              <a:buSzPct val="90000"/>
              <a:buFont typeface="+mj-lt"/>
              <a:buAutoNum type="arabicPeriod"/>
            </a:pPr>
            <a:r>
              <a:rPr lang="en-US" dirty="0" smtClean="0"/>
              <a:t>How is the practice of </a:t>
            </a:r>
            <a:r>
              <a:rPr lang="en-US" dirty="0" err="1" smtClean="0"/>
              <a:t>gynaecological</a:t>
            </a:r>
            <a:r>
              <a:rPr lang="en-US" dirty="0" smtClean="0"/>
              <a:t> surgery responding to the demands?</a:t>
            </a:r>
            <a:endParaRPr lang="en-US" dirty="0" smtClean="0"/>
          </a:p>
          <a:p>
            <a:pPr marL="457200" indent="-457200">
              <a:buSzPct val="90000"/>
              <a:buFont typeface="+mj-lt"/>
              <a:buAutoNum type="arabicPeriod"/>
            </a:pPr>
            <a:r>
              <a:rPr lang="en-US" dirty="0" smtClean="0"/>
              <a:t>Th</a:t>
            </a:r>
            <a:r>
              <a:rPr lang="en-US" dirty="0" smtClean="0"/>
              <a:t>e impact of the emerging trends </a:t>
            </a:r>
            <a:endParaRPr lang="en-US" dirty="0"/>
          </a:p>
          <a:p>
            <a:pPr marL="457200" indent="-457200">
              <a:buSzPct val="90000"/>
              <a:buFont typeface="+mj-lt"/>
              <a:buAutoNum type="arabicPeriod"/>
            </a:pPr>
            <a:r>
              <a:rPr lang="en-US" dirty="0" smtClean="0"/>
              <a:t>Changes in specific aspects of </a:t>
            </a:r>
            <a:r>
              <a:rPr lang="en-US" dirty="0" err="1" smtClean="0"/>
              <a:t>gynaecological</a:t>
            </a:r>
            <a:r>
              <a:rPr lang="en-US" dirty="0" smtClean="0"/>
              <a:t> surgery</a:t>
            </a:r>
            <a:endParaRPr lang="en-US" dirty="0" smtClean="0"/>
          </a:p>
          <a:p>
            <a:pPr marL="457200" indent="-457200">
              <a:buSzPct val="90000"/>
              <a:buFont typeface="+mj-lt"/>
              <a:buAutoNum type="arabicPeriod"/>
            </a:pPr>
            <a:r>
              <a:rPr lang="en-US" dirty="0" smtClean="0"/>
              <a:t>The future of </a:t>
            </a:r>
            <a:r>
              <a:rPr lang="en-US" dirty="0" err="1" smtClean="0"/>
              <a:t>gynaecological</a:t>
            </a:r>
            <a:r>
              <a:rPr lang="en-US" dirty="0" smtClean="0"/>
              <a:t> surgery</a:t>
            </a:r>
            <a:endParaRPr lang="en-US" dirty="0" smtClean="0"/>
          </a:p>
          <a:p>
            <a:pPr marL="457200" indent="-457200">
              <a:buSzPct val="90000"/>
              <a:buFont typeface="+mj-lt"/>
              <a:buAutoNum type="arabicPeriod"/>
            </a:pPr>
            <a:r>
              <a:rPr lang="en-US" dirty="0" smtClean="0"/>
              <a:t>Artificial intelligence in </a:t>
            </a:r>
            <a:r>
              <a:rPr lang="en-US" dirty="0" err="1" smtClean="0"/>
              <a:t>gynaecological</a:t>
            </a:r>
            <a:r>
              <a:rPr lang="en-US" dirty="0" smtClean="0"/>
              <a:t> surgery</a:t>
            </a:r>
            <a:endParaRPr lang="en-US" dirty="0" smtClean="0"/>
          </a:p>
          <a:p>
            <a:pPr marL="457200" indent="-457200">
              <a:buSzPct val="90000"/>
              <a:buFont typeface="+mj-lt"/>
              <a:buAutoNum type="arabicPeriod"/>
            </a:pPr>
            <a:r>
              <a:rPr lang="en-US" dirty="0" smtClean="0"/>
              <a:t>What the different team members should expect</a:t>
            </a:r>
            <a:endParaRPr lang="en-US" dirty="0" smtClean="0"/>
          </a:p>
          <a:p>
            <a:pPr marL="457200" indent="-457200">
              <a:buSzPct val="90000"/>
              <a:buFont typeface="+mj-lt"/>
              <a:buAutoNum type="arabicPeriod"/>
            </a:pPr>
            <a:r>
              <a:rPr lang="en-US" dirty="0" smtClean="0"/>
              <a:t>conclusion</a:t>
            </a: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1558" y="1"/>
            <a:ext cx="10396882" cy="412124"/>
          </a:xfrm>
        </p:spPr>
        <p:txBody>
          <a:bodyPr numCol="1">
            <a:normAutofit fontScale="90000"/>
          </a:bodyPr>
          <a:lstStyle/>
          <a:p>
            <a:r>
              <a:rPr lang="en-US" sz="3600" dirty="0" smtClean="0"/>
              <a:t>Fibroid surgery</a:t>
            </a:r>
            <a:endParaRPr lang="en-US" sz="3600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103032" y="518284"/>
          <a:ext cx="11359165" cy="488813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602309"/>
                <a:gridCol w="5756856"/>
              </a:tblGrid>
              <a:tr h="398085">
                <a:tc>
                  <a:txBody>
                    <a:bodyPr numCol="1"/>
                    <a:lstStyle/>
                    <a:p>
                      <a:r>
                        <a:rPr lang="en-US" dirty="0" smtClean="0"/>
                        <a:t>Past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 numCol="1"/>
                    <a:lstStyle/>
                    <a:p>
                      <a:pPr marL="0" marR="0" indent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dirty="0" smtClean="0"/>
                        <a:t>Present </a:t>
                      </a:r>
                      <a:r>
                        <a:rPr lang="en-US" sz="1200" dirty="0" smtClean="0">
                          <a:solidFill>
                            <a:srgbClr val="7030A0"/>
                          </a:solidFill>
                        </a:rPr>
                        <a:t>[6.10]</a:t>
                      </a:r>
                      <a:endParaRPr lang="en-US" sz="1200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</a:tr>
              <a:tr h="398085">
                <a:tc>
                  <a:txBody>
                    <a:bodyPr numCol="1"/>
                    <a:lstStyle/>
                    <a:p>
                      <a:r>
                        <a:rPr lang="en-US" dirty="0" smtClean="0"/>
                        <a:t>Abdominal myomectomy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 numCol="1"/>
                    <a:lstStyle/>
                    <a:p>
                      <a:r>
                        <a:rPr lang="en-US" dirty="0" smtClean="0"/>
                        <a:t>Abdominal</a:t>
                      </a:r>
                      <a:r>
                        <a:rPr lang="en-US" baseline="0" dirty="0" smtClean="0"/>
                        <a:t> reducing, </a:t>
                      </a:r>
                      <a:r>
                        <a:rPr lang="en-US" dirty="0" smtClean="0"/>
                        <a:t>Laparoscopic &amp; </a:t>
                      </a:r>
                      <a:r>
                        <a:rPr lang="en-US" dirty="0" err="1" smtClean="0"/>
                        <a:t>Hysteroscopic</a:t>
                      </a:r>
                      <a:r>
                        <a:rPr lang="en-US" dirty="0" smtClean="0"/>
                        <a:t>  myomectomy rising</a:t>
                      </a:r>
                      <a:endParaRPr lang="en-US" dirty="0"/>
                    </a:p>
                  </a:txBody>
                  <a:tcPr/>
                </a:tc>
              </a:tr>
              <a:tr h="398085">
                <a:tc>
                  <a:txBody>
                    <a:bodyPr numCol="1"/>
                    <a:lstStyle/>
                    <a:p>
                      <a:r>
                        <a:rPr lang="en-US" dirty="0" smtClean="0"/>
                        <a:t>hysterectomy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 numCol="1"/>
                    <a:lstStyle/>
                    <a:p>
                      <a:r>
                        <a:rPr lang="en-US" dirty="0" smtClean="0"/>
                        <a:t>Routes becoming minimally invasive</a:t>
                      </a:r>
                      <a:endParaRPr lang="en-US" dirty="0"/>
                    </a:p>
                  </a:txBody>
                  <a:tcPr/>
                </a:tc>
              </a:tr>
              <a:tr h="398085">
                <a:tc>
                  <a:txBody>
                    <a:bodyPr numCol="1"/>
                    <a:lstStyle/>
                    <a:p>
                      <a:r>
                        <a:rPr lang="en-US" dirty="0" smtClean="0"/>
                        <a:t>-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 numCol="1"/>
                    <a:lstStyle/>
                    <a:p>
                      <a:r>
                        <a:rPr lang="en-US" dirty="0" smtClean="0"/>
                        <a:t>Robotic assisted myomectomy rising trend since 2006 </a:t>
                      </a:r>
                      <a:r>
                        <a:rPr lang="en-US" sz="1200" dirty="0" smtClean="0">
                          <a:solidFill>
                            <a:srgbClr val="7030A0"/>
                          </a:solidFill>
                        </a:rPr>
                        <a:t>[11]</a:t>
                      </a:r>
                      <a:endParaRPr lang="en-US" sz="1200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</a:tr>
              <a:tr h="398085">
                <a:tc>
                  <a:txBody>
                    <a:bodyPr numCol="1"/>
                    <a:lstStyle/>
                    <a:p>
                      <a:r>
                        <a:rPr lang="en-US" dirty="0" smtClean="0"/>
                        <a:t>Abdominal</a:t>
                      </a:r>
                      <a:r>
                        <a:rPr lang="en-US" baseline="0" dirty="0" smtClean="0"/>
                        <a:t> incisions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 numCol="1"/>
                    <a:lstStyle/>
                    <a:p>
                      <a:r>
                        <a:rPr lang="en-US" dirty="0" smtClean="0"/>
                        <a:t>Ultra mini and </a:t>
                      </a:r>
                      <a:r>
                        <a:rPr lang="en-US" dirty="0" err="1" smtClean="0"/>
                        <a:t>minilaparotomy</a:t>
                      </a:r>
                      <a:endParaRPr lang="en-US" dirty="0"/>
                    </a:p>
                  </a:txBody>
                  <a:tcPr/>
                </a:tc>
              </a:tr>
              <a:tr h="1570527">
                <a:tc>
                  <a:txBody>
                    <a:bodyPr numCol="1"/>
                    <a:lstStyle/>
                    <a:p>
                      <a:r>
                        <a:rPr lang="en-US" dirty="0" smtClean="0"/>
                        <a:t>Uterine </a:t>
                      </a:r>
                      <a:r>
                        <a:rPr lang="en-US" dirty="0" err="1" smtClean="0"/>
                        <a:t>haemostasis</a:t>
                      </a:r>
                      <a:r>
                        <a:rPr lang="en-US" dirty="0" smtClean="0"/>
                        <a:t> </a:t>
                      </a:r>
                      <a:endParaRPr lang="en-US" sz="1200" dirty="0" smtClean="0">
                        <a:solidFill>
                          <a:srgbClr val="7030A0"/>
                        </a:solidFill>
                      </a:endParaRPr>
                    </a:p>
                    <a:p>
                      <a:r>
                        <a:rPr lang="en-US" dirty="0" smtClean="0"/>
                        <a:t>          </a:t>
                      </a:r>
                      <a:r>
                        <a:rPr lang="en-US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myomectomy clamp</a:t>
                      </a:r>
                      <a:endParaRPr lang="en-US" dirty="0" smtClean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  <a:p>
                      <a:r>
                        <a:rPr lang="en-US" dirty="0" smtClean="0"/>
                        <a:t>          </a:t>
                      </a:r>
                      <a:r>
                        <a:rPr lang="en-US" dirty="0" err="1" smtClean="0">
                          <a:solidFill>
                            <a:srgbClr val="00B050"/>
                          </a:solidFill>
                        </a:rPr>
                        <a:t>pericervical</a:t>
                      </a:r>
                      <a:r>
                        <a:rPr lang="en-US" dirty="0" smtClean="0">
                          <a:solidFill>
                            <a:srgbClr val="00B050"/>
                          </a:solidFill>
                        </a:rPr>
                        <a:t> tourniquets</a:t>
                      </a:r>
                      <a:endParaRPr lang="en-US" dirty="0" smtClean="0">
                        <a:solidFill>
                          <a:srgbClr val="00B050"/>
                        </a:solidFill>
                      </a:endParaRPr>
                    </a:p>
                    <a:p>
                      <a:r>
                        <a:rPr lang="en-US" dirty="0" smtClean="0">
                          <a:solidFill>
                            <a:srgbClr val="7030A0"/>
                          </a:solidFill>
                        </a:rPr>
                        <a:t>          </a:t>
                      </a:r>
                      <a:r>
                        <a:rPr lang="en-US" dirty="0" smtClean="0">
                          <a:solidFill>
                            <a:srgbClr val="7030A0"/>
                          </a:solidFill>
                        </a:rPr>
                        <a:t>pharmacological agents (vasopressin,        misoprostol, </a:t>
                      </a:r>
                      <a:r>
                        <a:rPr lang="en-US" dirty="0" err="1" smtClean="0">
                          <a:solidFill>
                            <a:srgbClr val="7030A0"/>
                          </a:solidFill>
                        </a:rPr>
                        <a:t>tranexamic</a:t>
                      </a:r>
                      <a:r>
                        <a:rPr lang="en-US" dirty="0" smtClean="0">
                          <a:solidFill>
                            <a:srgbClr val="7030A0"/>
                          </a:solidFill>
                        </a:rPr>
                        <a:t> acid]</a:t>
                      </a:r>
                      <a:endParaRPr lang="en-US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tc>
                  <a:txBody>
                    <a:bodyPr numCol="1"/>
                    <a:lstStyle/>
                    <a:p>
                      <a:endParaRPr lang="en-US" dirty="0" smtClean="0"/>
                    </a:p>
                    <a:p>
                      <a:r>
                        <a:rPr lang="en-US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Clamp now obsolete</a:t>
                      </a:r>
                      <a:endParaRPr lang="en-US" dirty="0" smtClean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  <a:p>
                      <a:r>
                        <a:rPr lang="en-US" dirty="0" smtClean="0">
                          <a:solidFill>
                            <a:srgbClr val="00B050"/>
                          </a:solidFill>
                        </a:rPr>
                        <a:t>Tourniquets</a:t>
                      </a:r>
                      <a:r>
                        <a:rPr lang="en-US" baseline="0" dirty="0" smtClean="0">
                          <a:solidFill>
                            <a:srgbClr val="00B050"/>
                          </a:solidFill>
                        </a:rPr>
                        <a:t> popular</a:t>
                      </a:r>
                      <a:endParaRPr lang="en-US" baseline="0" dirty="0" smtClean="0">
                        <a:solidFill>
                          <a:srgbClr val="00B050"/>
                        </a:solidFill>
                      </a:endParaRPr>
                    </a:p>
                    <a:p>
                      <a:r>
                        <a:rPr lang="en-US" baseline="0" dirty="0" smtClean="0">
                          <a:solidFill>
                            <a:srgbClr val="7030A0"/>
                          </a:solidFill>
                        </a:rPr>
                        <a:t>Pharmacological agents increasing for MIS surgeries</a:t>
                      </a:r>
                      <a:endParaRPr lang="en-US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</a:tr>
              <a:tr h="398085">
                <a:tc>
                  <a:txBody>
                    <a:bodyPr numCol="1"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Uterine conservative surgery &amp; care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 numCol="1"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Conservation High, MIS</a:t>
                      </a:r>
                      <a:r>
                        <a:rPr lang="en-US" baseline="0" dirty="0" smtClean="0">
                          <a:solidFill>
                            <a:schemeClr val="tx1"/>
                          </a:solidFill>
                        </a:rPr>
                        <a:t> &amp;</a:t>
                      </a:r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 HIFU increasing, UAE less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687106">
                <a:tc>
                  <a:txBody>
                    <a:bodyPr numCol="1"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Research into fibroid care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 numCol="1"/>
                    <a:lstStyle/>
                    <a:p>
                      <a:r>
                        <a:rPr lang="en-US" dirty="0" smtClean="0">
                          <a:solidFill>
                            <a:srgbClr val="7030A0"/>
                          </a:solidFill>
                        </a:rPr>
                        <a:t>geared mainly towards minimal invasiveness, blood</a:t>
                      </a:r>
                      <a:r>
                        <a:rPr lang="en-US" baseline="0" dirty="0" smtClean="0">
                          <a:solidFill>
                            <a:srgbClr val="7030A0"/>
                          </a:solidFill>
                        </a:rPr>
                        <a:t> loss and conservation</a:t>
                      </a:r>
                      <a:r>
                        <a:rPr lang="en-US" dirty="0" smtClean="0">
                          <a:solidFill>
                            <a:srgbClr val="7030A0"/>
                          </a:solidFill>
                        </a:rPr>
                        <a:t> </a:t>
                      </a:r>
                      <a:endParaRPr lang="en-US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1406" y="183524"/>
            <a:ext cx="10396882" cy="486177"/>
          </a:xfrm>
        </p:spPr>
        <p:txBody>
          <a:bodyPr numCol="1">
            <a:normAutofit fontScale="90000"/>
          </a:bodyPr>
          <a:lstStyle/>
          <a:p>
            <a:r>
              <a:rPr lang="en-US" sz="3600" dirty="0" smtClean="0"/>
              <a:t>Cancers of the female reproductive organs </a:t>
            </a:r>
            <a:r>
              <a:rPr lang="en-US" sz="1600" dirty="0" smtClean="0">
                <a:solidFill>
                  <a:srgbClr val="7030A0"/>
                </a:solidFill>
              </a:rPr>
              <a:t>[6,10]</a:t>
            </a:r>
            <a:endParaRPr lang="en-US" sz="1600" dirty="0">
              <a:solidFill>
                <a:srgbClr val="7030A0"/>
              </a:solidFill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647164" y="785612"/>
          <a:ext cx="10394949" cy="481018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64983"/>
                <a:gridCol w="2932597"/>
                <a:gridCol w="3997369"/>
              </a:tblGrid>
              <a:tr h="419278">
                <a:tc>
                  <a:txBody>
                    <a:bodyPr numCol="1"/>
                    <a:lstStyle/>
                    <a:p>
                      <a:r>
                        <a:rPr lang="en-US" dirty="0" smtClean="0"/>
                        <a:t>Surgery/condition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 numCol="1"/>
                    <a:lstStyle/>
                    <a:p>
                      <a:r>
                        <a:rPr lang="en-US" dirty="0" smtClean="0"/>
                        <a:t>past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 numCol="1"/>
                    <a:lstStyle/>
                    <a:p>
                      <a:r>
                        <a:rPr lang="en-US" dirty="0" smtClean="0"/>
                        <a:t>present</a:t>
                      </a:r>
                      <a:endParaRPr lang="en-US" dirty="0"/>
                    </a:p>
                  </a:txBody>
                  <a:tcPr/>
                </a:tc>
              </a:tr>
              <a:tr h="733736">
                <a:tc>
                  <a:txBody>
                    <a:bodyPr numCol="1"/>
                    <a:lstStyle/>
                    <a:p>
                      <a:r>
                        <a:rPr lang="en-US" dirty="0" smtClean="0"/>
                        <a:t>Breast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 numCol="1"/>
                    <a:lstStyle/>
                    <a:p>
                      <a:r>
                        <a:rPr lang="en-US" dirty="0" smtClean="0"/>
                        <a:t>Total mastectomy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 numCol="1"/>
                    <a:lstStyle/>
                    <a:p>
                      <a:r>
                        <a:rPr lang="en-US" dirty="0" smtClean="0"/>
                        <a:t>Breast conservation, breast reconstruction, implant surgery</a:t>
                      </a:r>
                      <a:endParaRPr lang="en-US" dirty="0"/>
                    </a:p>
                  </a:txBody>
                  <a:tcPr/>
                </a:tc>
              </a:tr>
              <a:tr h="733736">
                <a:tc>
                  <a:txBody>
                    <a:bodyPr numCol="1"/>
                    <a:lstStyle/>
                    <a:p>
                      <a:r>
                        <a:rPr lang="en-US" dirty="0" smtClean="0"/>
                        <a:t>Laparotomy for corpus and cervical cancers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 numCol="1"/>
                    <a:lstStyle/>
                    <a:p>
                      <a:r>
                        <a:rPr lang="en-US" dirty="0" smtClean="0"/>
                        <a:t>norm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 numCol="1"/>
                    <a:lstStyle/>
                    <a:p>
                      <a:r>
                        <a:rPr lang="en-US" dirty="0" smtClean="0"/>
                        <a:t>Reduced, MIS more, </a:t>
                      </a:r>
                      <a:r>
                        <a:rPr lang="en-US" dirty="0" err="1" smtClean="0"/>
                        <a:t>vNOTES</a:t>
                      </a:r>
                      <a:r>
                        <a:rPr lang="en-US" dirty="0" smtClean="0"/>
                        <a:t> for screening</a:t>
                      </a:r>
                      <a:endParaRPr lang="en-US" dirty="0"/>
                    </a:p>
                  </a:txBody>
                  <a:tcPr/>
                </a:tc>
              </a:tr>
              <a:tr h="425101">
                <a:tc>
                  <a:txBody>
                    <a:bodyPr numCol="1"/>
                    <a:lstStyle/>
                    <a:p>
                      <a:r>
                        <a:rPr lang="en-US" dirty="0" smtClean="0"/>
                        <a:t>Screening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 numCol="1"/>
                    <a:lstStyle/>
                    <a:p>
                      <a:r>
                        <a:rPr lang="en-US" dirty="0" smtClean="0"/>
                        <a:t>Tissue biopsy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 numCol="1"/>
                    <a:lstStyle/>
                    <a:p>
                      <a:r>
                        <a:rPr lang="en-US" dirty="0" smtClean="0"/>
                        <a:t>Cytology more popular</a:t>
                      </a:r>
                      <a:endParaRPr lang="en-US" dirty="0"/>
                    </a:p>
                  </a:txBody>
                  <a:tcPr/>
                </a:tc>
              </a:tr>
              <a:tr h="804836">
                <a:tc>
                  <a:txBody>
                    <a:bodyPr numCol="1"/>
                    <a:lstStyle/>
                    <a:p>
                      <a:r>
                        <a:rPr lang="en-US" dirty="0" smtClean="0"/>
                        <a:t>Laparotomy for Ovarian cancers </a:t>
                      </a:r>
                      <a:r>
                        <a:rPr lang="en-US" sz="1200" dirty="0" smtClean="0">
                          <a:solidFill>
                            <a:srgbClr val="7030A0"/>
                          </a:solidFill>
                        </a:rPr>
                        <a:t>[7,10] </a:t>
                      </a:r>
                      <a:endParaRPr lang="en-US" sz="1200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tc>
                  <a:txBody>
                    <a:bodyPr numCol="1"/>
                    <a:lstStyle/>
                    <a:p>
                      <a:r>
                        <a:rPr lang="en-US" dirty="0" smtClean="0"/>
                        <a:t>norm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 numCol="1"/>
                    <a:lstStyle/>
                    <a:p>
                      <a:r>
                        <a:rPr lang="en-US" dirty="0" smtClean="0"/>
                        <a:t>Laparoscopy, RAL, increasing</a:t>
                      </a:r>
                      <a:endParaRPr lang="en-US" dirty="0" smtClean="0"/>
                    </a:p>
                    <a:p>
                      <a:r>
                        <a:rPr lang="en-US" dirty="0" smtClean="0"/>
                        <a:t>[planning surgeries,</a:t>
                      </a:r>
                      <a:r>
                        <a:rPr lang="en-US" baseline="0" dirty="0" smtClean="0"/>
                        <a:t> after </a:t>
                      </a:r>
                      <a:r>
                        <a:rPr lang="en-US" baseline="0" dirty="0" err="1" smtClean="0"/>
                        <a:t>neoadjuvant</a:t>
                      </a:r>
                      <a:r>
                        <a:rPr lang="en-US" baseline="0" dirty="0" smtClean="0"/>
                        <a:t> chemo, second look]</a:t>
                      </a:r>
                      <a:endParaRPr lang="en-US" dirty="0"/>
                    </a:p>
                  </a:txBody>
                  <a:tcPr/>
                </a:tc>
              </a:tr>
              <a:tr h="425101">
                <a:tc>
                  <a:txBody>
                    <a:bodyPr numCol="1"/>
                    <a:lstStyle/>
                    <a:p>
                      <a:r>
                        <a:rPr lang="en-US" dirty="0" smtClean="0"/>
                        <a:t>Vaginal hysterectomy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 numCol="1"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 numCol="1"/>
                    <a:lstStyle/>
                    <a:p>
                      <a:endParaRPr lang="en-US"/>
                    </a:p>
                  </a:txBody>
                  <a:tcPr/>
                </a:tc>
              </a:tr>
              <a:tr h="425101">
                <a:tc>
                  <a:txBody>
                    <a:bodyPr numCol="1"/>
                    <a:lstStyle/>
                    <a:p>
                      <a:pPr algn="l"/>
                      <a:r>
                        <a:rPr lang="en-US" dirty="0" smtClean="0"/>
                        <a:t>Laparoscopy, RAL, </a:t>
                      </a:r>
                      <a:r>
                        <a:rPr lang="en-US" dirty="0" err="1" smtClean="0"/>
                        <a:t>vNOTES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 numCol="1"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 numCol="1"/>
                    <a:lstStyle/>
                    <a:p>
                      <a:endParaRPr lang="en-US" dirty="0"/>
                    </a:p>
                  </a:txBody>
                  <a:tcPr/>
                </a:tc>
              </a:tr>
              <a:tr h="733736">
                <a:tc>
                  <a:txBody>
                    <a:bodyPr numCol="1"/>
                    <a:lstStyle/>
                    <a:p>
                      <a:pPr algn="l"/>
                      <a:r>
                        <a:rPr lang="en-US" dirty="0" smtClean="0"/>
                        <a:t>hysterectomy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 numCol="1"/>
                    <a:lstStyle/>
                    <a:p>
                      <a:r>
                        <a:rPr lang="en-US" dirty="0" smtClean="0"/>
                        <a:t>Norm, a phase of cold knife </a:t>
                      </a:r>
                      <a:r>
                        <a:rPr lang="en-US" dirty="0" err="1" smtClean="0"/>
                        <a:t>conization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 numCol="1"/>
                    <a:lstStyle/>
                    <a:p>
                      <a:r>
                        <a:rPr lang="en-US" dirty="0" smtClean="0"/>
                        <a:t>Uterine conservative surgery; LEEP, LLETZ, </a:t>
                      </a:r>
                      <a:r>
                        <a:rPr lang="en-US" dirty="0" err="1" smtClean="0"/>
                        <a:t>cryotherapy</a:t>
                      </a:r>
                      <a:r>
                        <a:rPr lang="en-US" dirty="0" smtClean="0"/>
                        <a:t>, 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769513"/>
          </a:xfrm>
        </p:spPr>
        <p:txBody>
          <a:bodyPr numCol="1">
            <a:normAutofit/>
          </a:bodyPr>
          <a:lstStyle/>
          <a:p>
            <a:r>
              <a:rPr lang="en-US" dirty="0" smtClean="0"/>
              <a:t>Hysterectomy </a:t>
            </a:r>
            <a:r>
              <a:rPr lang="en-US" sz="1800" dirty="0" smtClean="0">
                <a:solidFill>
                  <a:srgbClr val="7030A0"/>
                </a:solidFill>
              </a:rPr>
              <a:t>[</a:t>
            </a:r>
            <a:r>
              <a:rPr lang="en-US" sz="1800" dirty="0" smtClean="0">
                <a:solidFill>
                  <a:srgbClr val="7030A0"/>
                </a:solidFill>
              </a:rPr>
              <a:t>10,13</a:t>
            </a:r>
            <a:r>
              <a:rPr lang="en-US" sz="1800" dirty="0" smtClean="0">
                <a:solidFill>
                  <a:srgbClr val="7030A0"/>
                </a:solidFill>
              </a:rPr>
              <a:t>]</a:t>
            </a:r>
            <a:endParaRPr lang="en-US" sz="1800" dirty="0">
              <a:solidFill>
                <a:srgbClr val="7030A0"/>
              </a:solidFill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838200" y="1825625"/>
          <a:ext cx="10515600" cy="435133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257800"/>
                <a:gridCol w="5257800"/>
              </a:tblGrid>
              <a:tr h="370840">
                <a:tc>
                  <a:txBody>
                    <a:bodyPr numCol="1"/>
                    <a:lstStyle/>
                    <a:p>
                      <a:r>
                        <a:rPr lang="en-US" dirty="0" smtClean="0"/>
                        <a:t>Mode</a:t>
                      </a:r>
                      <a:endParaRPr lang="en-US" dirty="0"/>
                    </a:p>
                  </a:txBody>
                  <a:tcPr marL="92501" marR="92501"/>
                </a:tc>
                <a:tc>
                  <a:txBody>
                    <a:bodyPr numCol="1"/>
                    <a:lstStyle/>
                    <a:p>
                      <a:r>
                        <a:rPr lang="en-US" dirty="0" smtClean="0"/>
                        <a:t>Trend</a:t>
                      </a:r>
                      <a:endParaRPr lang="en-US" dirty="0"/>
                    </a:p>
                  </a:txBody>
                  <a:tcPr marL="92501" marR="92501"/>
                </a:tc>
              </a:tr>
              <a:tr h="370840">
                <a:tc>
                  <a:txBody>
                    <a:bodyPr numCol="1"/>
                    <a:lstStyle/>
                    <a:p>
                      <a:r>
                        <a:rPr lang="en-US" dirty="0" smtClean="0"/>
                        <a:t>Abdominal hysterectomy</a:t>
                      </a:r>
                      <a:endParaRPr lang="en-US" dirty="0"/>
                    </a:p>
                  </a:txBody>
                  <a:tcPr marL="92501" marR="92501"/>
                </a:tc>
                <a:tc>
                  <a:txBody>
                    <a:bodyPr numCol="1"/>
                    <a:lstStyle/>
                    <a:p>
                      <a:r>
                        <a:rPr lang="en-US" dirty="0" smtClean="0"/>
                        <a:t>Reducing</a:t>
                      </a:r>
                      <a:endParaRPr lang="en-US" dirty="0"/>
                    </a:p>
                  </a:txBody>
                  <a:tcPr marL="92501" marR="92501"/>
                </a:tc>
              </a:tr>
              <a:tr h="370840">
                <a:tc>
                  <a:txBody>
                    <a:bodyPr numCol="1"/>
                    <a:lstStyle/>
                    <a:p>
                      <a:r>
                        <a:rPr lang="en-US" dirty="0" smtClean="0"/>
                        <a:t>Total laparoscopic hysterectomy</a:t>
                      </a:r>
                      <a:endParaRPr lang="en-US" dirty="0"/>
                    </a:p>
                  </a:txBody>
                  <a:tcPr marL="92501" marR="92501"/>
                </a:tc>
                <a:tc>
                  <a:txBody>
                    <a:bodyPr numCol="1"/>
                    <a:lstStyle/>
                    <a:p>
                      <a:r>
                        <a:rPr lang="en-US" dirty="0" smtClean="0"/>
                        <a:t>Increasing</a:t>
                      </a:r>
                      <a:endParaRPr lang="en-US" dirty="0"/>
                    </a:p>
                  </a:txBody>
                  <a:tcPr marL="92501" marR="92501"/>
                </a:tc>
              </a:tr>
              <a:tr h="370840">
                <a:tc>
                  <a:txBody>
                    <a:bodyPr numCol="1"/>
                    <a:lstStyle/>
                    <a:p>
                      <a:r>
                        <a:rPr lang="en-US" dirty="0" smtClean="0"/>
                        <a:t>LAVH</a:t>
                      </a:r>
                      <a:endParaRPr lang="en-US" dirty="0"/>
                    </a:p>
                  </a:txBody>
                  <a:tcPr marL="92501" marR="92501"/>
                </a:tc>
                <a:tc>
                  <a:txBody>
                    <a:bodyPr numCol="1"/>
                    <a:lstStyle/>
                    <a:p>
                      <a:r>
                        <a:rPr lang="en-US" dirty="0" smtClean="0"/>
                        <a:t>Increasing</a:t>
                      </a:r>
                      <a:endParaRPr lang="en-US" dirty="0"/>
                    </a:p>
                  </a:txBody>
                  <a:tcPr marL="92501" marR="92501"/>
                </a:tc>
              </a:tr>
              <a:tr h="370840">
                <a:tc>
                  <a:txBody>
                    <a:bodyPr numCol="1"/>
                    <a:lstStyle/>
                    <a:p>
                      <a:r>
                        <a:rPr lang="en-US" dirty="0" smtClean="0"/>
                        <a:t>VH</a:t>
                      </a:r>
                      <a:endParaRPr lang="en-US" dirty="0"/>
                    </a:p>
                  </a:txBody>
                  <a:tcPr marL="92501" marR="92501"/>
                </a:tc>
                <a:tc>
                  <a:txBody>
                    <a:bodyPr numCol="1"/>
                    <a:lstStyle/>
                    <a:p>
                      <a:r>
                        <a:rPr lang="en-US" dirty="0" smtClean="0"/>
                        <a:t>Increasing</a:t>
                      </a:r>
                      <a:endParaRPr lang="en-US" dirty="0"/>
                    </a:p>
                  </a:txBody>
                  <a:tcPr marL="92501" marR="92501"/>
                </a:tc>
              </a:tr>
              <a:tr h="370840">
                <a:tc>
                  <a:txBody>
                    <a:bodyPr numCol="1"/>
                    <a:lstStyle/>
                    <a:p>
                      <a:r>
                        <a:rPr lang="en-US" dirty="0" smtClean="0"/>
                        <a:t>Hysterectomy with</a:t>
                      </a:r>
                      <a:r>
                        <a:rPr lang="en-US" baseline="0" dirty="0" smtClean="0"/>
                        <a:t> BSO</a:t>
                      </a:r>
                      <a:endParaRPr lang="en-US" dirty="0"/>
                    </a:p>
                  </a:txBody>
                  <a:tcPr marL="92501" marR="92501"/>
                </a:tc>
                <a:tc>
                  <a:txBody>
                    <a:bodyPr numCol="1"/>
                    <a:lstStyle/>
                    <a:p>
                      <a:r>
                        <a:rPr lang="en-US" dirty="0" smtClean="0"/>
                        <a:t>reducing</a:t>
                      </a:r>
                      <a:endParaRPr lang="en-US" dirty="0"/>
                    </a:p>
                  </a:txBody>
                  <a:tcPr marL="92501" marR="92501"/>
                </a:tc>
              </a:tr>
            </a:tbl>
          </a:graphicData>
        </a:graphic>
      </p:graphicFrame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numCol="1">
            <a:normAutofit/>
          </a:bodyPr>
          <a:lstStyle/>
          <a:p>
            <a:r>
              <a:rPr lang="en-US" dirty="0" smtClean="0"/>
              <a:t>Incontinence and prolapse disease surgery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1"/>
          <a:lstStyle/>
          <a:p>
            <a:r>
              <a:rPr lang="en-US" dirty="0" smtClean="0"/>
              <a:t>Anterior </a:t>
            </a:r>
            <a:r>
              <a:rPr lang="en-US" dirty="0" err="1" smtClean="0"/>
              <a:t>colporrhaphy</a:t>
            </a:r>
            <a:r>
              <a:rPr lang="en-US" dirty="0" smtClean="0"/>
              <a:t> &amp; bladder neck surgeries now possible with LA</a:t>
            </a:r>
            <a:endParaRPr lang="en-US" dirty="0" smtClean="0"/>
          </a:p>
          <a:p>
            <a:r>
              <a:rPr lang="en-US" dirty="0" smtClean="0"/>
              <a:t>Tension free vaginal tape [</a:t>
            </a:r>
            <a:r>
              <a:rPr lang="en-US" dirty="0" err="1" smtClean="0"/>
              <a:t>tvt</a:t>
            </a:r>
            <a:r>
              <a:rPr lang="en-US" dirty="0" smtClean="0"/>
              <a:t>]- was also criticized during the anti-mesh negative publicity period</a:t>
            </a:r>
            <a:endParaRPr lang="en-US" dirty="0" smtClean="0"/>
          </a:p>
          <a:p>
            <a:r>
              <a:rPr lang="en-US" dirty="0" smtClean="0"/>
              <a:t>Many prolapse surgeries done </a:t>
            </a:r>
            <a:r>
              <a:rPr lang="en-US" dirty="0" err="1" smtClean="0"/>
              <a:t>laparoscopically</a:t>
            </a:r>
            <a:endParaRPr lang="en-US" dirty="0" smtClean="0"/>
          </a:p>
          <a:p>
            <a:r>
              <a:rPr lang="en-US" dirty="0" smtClean="0"/>
              <a:t>reducing cervical amputation and hysterectomy rates</a:t>
            </a:r>
            <a:endParaRPr lang="en-US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128790"/>
            <a:ext cx="10396882" cy="708338"/>
          </a:xfrm>
        </p:spPr>
        <p:txBody>
          <a:bodyPr numCol="1">
            <a:noAutofit/>
          </a:bodyPr>
          <a:lstStyle/>
          <a:p>
            <a:r>
              <a:rPr lang="en-US" sz="4000" dirty="0" smtClean="0"/>
              <a:t>Early pregnancy evaluation and treatment </a:t>
            </a:r>
            <a:r>
              <a:rPr lang="en-US" sz="1800" dirty="0" smtClean="0">
                <a:solidFill>
                  <a:srgbClr val="7030A0"/>
                </a:solidFill>
              </a:rPr>
              <a:t>[10,14]</a:t>
            </a:r>
            <a:endParaRPr lang="en-US" sz="1800" dirty="0">
              <a:solidFill>
                <a:srgbClr val="7030A0"/>
              </a:solidFill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685800" y="1081826"/>
          <a:ext cx="10394950" cy="359787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71800"/>
                <a:gridCol w="3219718"/>
                <a:gridCol w="4203432"/>
              </a:tblGrid>
              <a:tr h="402246">
                <a:tc>
                  <a:txBody>
                    <a:bodyPr numCol="1"/>
                    <a:lstStyle/>
                    <a:p>
                      <a:r>
                        <a:rPr lang="en-US" dirty="0" smtClean="0"/>
                        <a:t>Condition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 numCol="1"/>
                    <a:lstStyle/>
                    <a:p>
                      <a:r>
                        <a:rPr lang="en-US" dirty="0" smtClean="0"/>
                        <a:t>Past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 numCol="1"/>
                    <a:lstStyle/>
                    <a:p>
                      <a:r>
                        <a:rPr lang="en-US" dirty="0" smtClean="0"/>
                        <a:t>Present</a:t>
                      </a:r>
                      <a:endParaRPr lang="en-US" dirty="0"/>
                    </a:p>
                  </a:txBody>
                  <a:tcPr/>
                </a:tc>
              </a:tr>
              <a:tr h="909732">
                <a:tc>
                  <a:txBody>
                    <a:bodyPr numCol="1"/>
                    <a:lstStyle/>
                    <a:p>
                      <a:r>
                        <a:rPr lang="en-US" dirty="0" smtClean="0"/>
                        <a:t>Evaluation of pregnancy of unknown location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 numCol="1"/>
                    <a:lstStyle/>
                    <a:p>
                      <a:r>
                        <a:rPr lang="el-GR" altLang="el-GR" dirty="0" smtClean="0"/>
                        <a:t>Β</a:t>
                      </a:r>
                      <a:r>
                        <a:rPr lang="en-US" dirty="0" smtClean="0"/>
                        <a:t>-</a:t>
                      </a:r>
                      <a:r>
                        <a:rPr lang="en-US" dirty="0" err="1" smtClean="0"/>
                        <a:t>hcg</a:t>
                      </a:r>
                      <a:r>
                        <a:rPr lang="en-US" dirty="0" smtClean="0"/>
                        <a:t>, progesterone &amp; USS monitoring, prolonged hospitalization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 numCol="1"/>
                    <a:lstStyle/>
                    <a:p>
                      <a:r>
                        <a:rPr lang="en-US" dirty="0" smtClean="0"/>
                        <a:t>Diagnostic laparoscopy, shorter hospital stay</a:t>
                      </a:r>
                      <a:endParaRPr lang="en-US" dirty="0"/>
                    </a:p>
                  </a:txBody>
                  <a:tcPr/>
                </a:tc>
              </a:tr>
              <a:tr h="694286">
                <a:tc>
                  <a:txBody>
                    <a:bodyPr numCol="1"/>
                    <a:lstStyle/>
                    <a:p>
                      <a:r>
                        <a:rPr lang="en-US" dirty="0" smtClean="0"/>
                        <a:t>Surgery for ectopic pregnancy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 numCol="1"/>
                    <a:lstStyle/>
                    <a:p>
                      <a:r>
                        <a:rPr lang="en-US" dirty="0" smtClean="0"/>
                        <a:t>Laparotomy norm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 numCol="1"/>
                    <a:lstStyle/>
                    <a:p>
                      <a:r>
                        <a:rPr lang="en-US" dirty="0" smtClean="0"/>
                        <a:t>Laparoscopy </a:t>
                      </a:r>
                      <a:r>
                        <a:rPr lang="en-US" dirty="0" err="1" smtClean="0"/>
                        <a:t>favoured</a:t>
                      </a:r>
                      <a:r>
                        <a:rPr lang="en-US" dirty="0" smtClean="0"/>
                        <a:t>, laparotomy when indicated</a:t>
                      </a:r>
                      <a:r>
                        <a:rPr lang="en-US" baseline="0" dirty="0" smtClean="0"/>
                        <a:t> </a:t>
                      </a:r>
                      <a:endParaRPr lang="en-US" dirty="0"/>
                    </a:p>
                  </a:txBody>
                  <a:tcPr/>
                </a:tc>
              </a:tr>
              <a:tr h="1586940">
                <a:tc>
                  <a:txBody>
                    <a:bodyPr numCol="1"/>
                    <a:lstStyle/>
                    <a:p>
                      <a:r>
                        <a:rPr lang="en-US" dirty="0" smtClean="0"/>
                        <a:t>Treatment of </a:t>
                      </a:r>
                      <a:r>
                        <a:rPr lang="en-US" dirty="0" err="1" smtClean="0"/>
                        <a:t>unruptured</a:t>
                      </a:r>
                      <a:r>
                        <a:rPr lang="en-US" dirty="0" smtClean="0"/>
                        <a:t> ectopic</a:t>
                      </a:r>
                      <a:r>
                        <a:rPr lang="en-US" baseline="0" dirty="0" smtClean="0"/>
                        <a:t> pregnancy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 numCol="1"/>
                    <a:lstStyle/>
                    <a:p>
                      <a:r>
                        <a:rPr lang="en-US" dirty="0" smtClean="0"/>
                        <a:t>Salpingectomy, then</a:t>
                      </a:r>
                      <a:endParaRPr lang="en-US" dirty="0" smtClean="0"/>
                    </a:p>
                    <a:p>
                      <a:r>
                        <a:rPr lang="en-US" dirty="0" smtClean="0"/>
                        <a:t> </a:t>
                      </a:r>
                      <a:endParaRPr lang="en-US" dirty="0" smtClean="0"/>
                    </a:p>
                    <a:p>
                      <a:r>
                        <a:rPr lang="en-US" dirty="0" smtClean="0"/>
                        <a:t>Conservative techniques by laparotomy, </a:t>
                      </a:r>
                      <a:endParaRPr lang="en-US" dirty="0" smtClean="0"/>
                    </a:p>
                  </a:txBody>
                  <a:tcPr/>
                </a:tc>
                <a:tc>
                  <a:txBody>
                    <a:bodyPr numCol="1"/>
                    <a:lstStyle/>
                    <a:p>
                      <a:r>
                        <a:rPr lang="en-US" dirty="0" smtClean="0"/>
                        <a:t>Laparoscopic</a:t>
                      </a:r>
                      <a:r>
                        <a:rPr lang="en-US" baseline="0" dirty="0" smtClean="0"/>
                        <a:t> conservative tubal surgery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numCol="1"/>
          <a:lstStyle/>
          <a:p>
            <a:r>
              <a:rPr lang="en-US" dirty="0" smtClean="0"/>
              <a:t>CERCLAGE SURGERY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838200" y="1825625"/>
          <a:ext cx="10515600" cy="435133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257800"/>
                <a:gridCol w="5257800"/>
              </a:tblGrid>
              <a:tr h="370840">
                <a:tc>
                  <a:txBody>
                    <a:bodyPr numCol="1"/>
                    <a:lstStyle/>
                    <a:p>
                      <a:r>
                        <a:rPr lang="en-US" dirty="0" smtClean="0"/>
                        <a:t>Past</a:t>
                      </a:r>
                      <a:endParaRPr lang="en-US" dirty="0"/>
                    </a:p>
                  </a:txBody>
                  <a:tcPr marL="92501" marR="92501"/>
                </a:tc>
                <a:tc>
                  <a:txBody>
                    <a:bodyPr numCol="1"/>
                    <a:lstStyle/>
                    <a:p>
                      <a:r>
                        <a:rPr lang="en-US" dirty="0" smtClean="0"/>
                        <a:t>present</a:t>
                      </a:r>
                      <a:endParaRPr lang="en-US" dirty="0"/>
                    </a:p>
                  </a:txBody>
                  <a:tcPr marL="92501" marR="92501"/>
                </a:tc>
              </a:tr>
              <a:tr h="370840">
                <a:tc>
                  <a:txBody>
                    <a:bodyPr numCol="1"/>
                    <a:lstStyle/>
                    <a:p>
                      <a:r>
                        <a:rPr lang="en-US" dirty="0" err="1" smtClean="0"/>
                        <a:t>Transvaginal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cerclage</a:t>
                      </a:r>
                      <a:endParaRPr lang="en-US" dirty="0"/>
                    </a:p>
                  </a:txBody>
                  <a:tcPr marL="92501" marR="92501"/>
                </a:tc>
                <a:tc>
                  <a:txBody>
                    <a:bodyPr numCol="1"/>
                    <a:lstStyle/>
                    <a:p>
                      <a:r>
                        <a:rPr lang="en-US" dirty="0" err="1" smtClean="0"/>
                        <a:t>Transvaginal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cerclage</a:t>
                      </a:r>
                      <a:endParaRPr lang="en-US" dirty="0"/>
                    </a:p>
                  </a:txBody>
                  <a:tcPr marL="92501" marR="92501"/>
                </a:tc>
              </a:tr>
              <a:tr h="370840">
                <a:tc>
                  <a:txBody>
                    <a:bodyPr numCol="1"/>
                    <a:lstStyle/>
                    <a:p>
                      <a:r>
                        <a:rPr lang="en-US" dirty="0" err="1" smtClean="0"/>
                        <a:t>Transabdominal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cerclage</a:t>
                      </a:r>
                      <a:endParaRPr lang="en-US" dirty="0"/>
                    </a:p>
                  </a:txBody>
                  <a:tcPr marL="92501" marR="92501"/>
                </a:tc>
                <a:tc>
                  <a:txBody>
                    <a:bodyPr numCol="1"/>
                    <a:lstStyle/>
                    <a:p>
                      <a:r>
                        <a:rPr lang="en-US" dirty="0" err="1" smtClean="0"/>
                        <a:t>Transabdominal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cerclage</a:t>
                      </a:r>
                      <a:endParaRPr lang="en-US" dirty="0"/>
                    </a:p>
                  </a:txBody>
                  <a:tcPr marL="92501" marR="92501"/>
                </a:tc>
              </a:tr>
              <a:tr h="370840">
                <a:tc>
                  <a:txBody>
                    <a:bodyPr numCol="1"/>
                    <a:lstStyle/>
                    <a:p>
                      <a:endParaRPr lang="en-US" dirty="0"/>
                    </a:p>
                  </a:txBody>
                  <a:tcPr marL="92501" marR="92501"/>
                </a:tc>
                <a:tc>
                  <a:txBody>
                    <a:bodyPr numCol="1"/>
                    <a:lstStyle/>
                    <a:p>
                      <a:r>
                        <a:rPr lang="en-US" dirty="0" smtClean="0"/>
                        <a:t>Laparoscopic </a:t>
                      </a:r>
                      <a:r>
                        <a:rPr lang="en-US" dirty="0" err="1" smtClean="0"/>
                        <a:t>transabdominal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cerclage</a:t>
                      </a:r>
                      <a:r>
                        <a:rPr lang="en-US" dirty="0" smtClean="0"/>
                        <a:t> </a:t>
                      </a:r>
                      <a:r>
                        <a:rPr lang="en-US" sz="1600" dirty="0" smtClean="0">
                          <a:solidFill>
                            <a:srgbClr val="7030A0"/>
                          </a:solidFill>
                        </a:rPr>
                        <a:t>[15]</a:t>
                      </a:r>
                      <a:endParaRPr lang="en-US" sz="1600" dirty="0">
                        <a:solidFill>
                          <a:srgbClr val="7030A0"/>
                        </a:solidFill>
                      </a:endParaRPr>
                    </a:p>
                  </a:txBody>
                  <a:tcPr marL="92501" marR="92501"/>
                </a:tc>
              </a:tr>
            </a:tbl>
          </a:graphicData>
        </a:graphic>
      </p:graphicFrame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4698" y="1"/>
            <a:ext cx="11217499" cy="772732"/>
          </a:xfrm>
        </p:spPr>
        <p:txBody>
          <a:bodyPr numCol="1">
            <a:normAutofit/>
          </a:bodyPr>
          <a:lstStyle/>
          <a:p>
            <a:r>
              <a:rPr lang="en-US" sz="4400" dirty="0" err="1" smtClean="0"/>
              <a:t>Anaesthesia</a:t>
            </a:r>
            <a:r>
              <a:rPr lang="en-US" sz="4400" dirty="0" smtClean="0"/>
              <a:t> for </a:t>
            </a:r>
            <a:r>
              <a:rPr lang="en-US" sz="4400" dirty="0" err="1" smtClean="0"/>
              <a:t>gynaecological</a:t>
            </a:r>
            <a:r>
              <a:rPr lang="en-US" sz="4400" dirty="0" smtClean="0"/>
              <a:t> surgeries </a:t>
            </a:r>
            <a:r>
              <a:rPr lang="en-US" sz="2000" dirty="0" smtClean="0">
                <a:solidFill>
                  <a:srgbClr val="7030A0"/>
                </a:solidFill>
              </a:rPr>
              <a:t>[5,16]</a:t>
            </a:r>
            <a:endParaRPr lang="en-US" sz="2000" dirty="0">
              <a:solidFill>
                <a:srgbClr val="7030A0"/>
              </a:solidFill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528030" y="873190"/>
          <a:ext cx="10792500" cy="476775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396250"/>
                <a:gridCol w="5396250"/>
              </a:tblGrid>
              <a:tr h="361991">
                <a:tc>
                  <a:txBody>
                    <a:bodyPr numCol="1"/>
                    <a:lstStyle/>
                    <a:p>
                      <a:r>
                        <a:rPr lang="en-US" dirty="0" smtClean="0"/>
                        <a:t>past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 numCol="1"/>
                    <a:lstStyle/>
                    <a:p>
                      <a:r>
                        <a:rPr lang="en-US" dirty="0" smtClean="0"/>
                        <a:t>present</a:t>
                      </a:r>
                      <a:endParaRPr lang="en-US" dirty="0"/>
                    </a:p>
                  </a:txBody>
                  <a:tcPr/>
                </a:tc>
              </a:tr>
              <a:tr h="361991">
                <a:tc>
                  <a:txBody>
                    <a:bodyPr numCol="1"/>
                    <a:lstStyle/>
                    <a:p>
                      <a:r>
                        <a:rPr lang="en-US" dirty="0" smtClean="0"/>
                        <a:t>GA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 numCol="1"/>
                    <a:lstStyle/>
                    <a:p>
                      <a:r>
                        <a:rPr lang="en-US" dirty="0" smtClean="0"/>
                        <a:t>Still popular due to MIS</a:t>
                      </a:r>
                      <a:endParaRPr lang="en-US" dirty="0"/>
                    </a:p>
                  </a:txBody>
                  <a:tcPr/>
                </a:tc>
              </a:tr>
              <a:tr h="361991">
                <a:tc>
                  <a:txBody>
                    <a:bodyPr numCol="1"/>
                    <a:lstStyle/>
                    <a:p>
                      <a:r>
                        <a:rPr lang="en-US" dirty="0" smtClean="0"/>
                        <a:t>CSE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 numCol="1"/>
                    <a:lstStyle/>
                    <a:p>
                      <a:r>
                        <a:rPr lang="en-US" dirty="0" smtClean="0"/>
                        <a:t>Increasing use for abdominal</a:t>
                      </a:r>
                      <a:r>
                        <a:rPr lang="en-US" baseline="0" dirty="0" smtClean="0"/>
                        <a:t> approach</a:t>
                      </a:r>
                      <a:endParaRPr lang="en-US" dirty="0"/>
                    </a:p>
                  </a:txBody>
                  <a:tcPr/>
                </a:tc>
              </a:tr>
              <a:tr h="361991">
                <a:tc>
                  <a:txBody>
                    <a:bodyPr numCol="1"/>
                    <a:lstStyle/>
                    <a:p>
                      <a:r>
                        <a:rPr lang="en-US" dirty="0" smtClean="0"/>
                        <a:t>SAB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 numCol="1"/>
                    <a:lstStyle/>
                    <a:p>
                      <a:r>
                        <a:rPr lang="en-US" dirty="0" smtClean="0"/>
                        <a:t>CSE more </a:t>
                      </a:r>
                      <a:r>
                        <a:rPr lang="en-US" dirty="0" err="1" smtClean="0"/>
                        <a:t>favoured</a:t>
                      </a:r>
                      <a:endParaRPr lang="en-US" dirty="0"/>
                    </a:p>
                  </a:txBody>
                  <a:tcPr/>
                </a:tc>
              </a:tr>
              <a:tr h="1293038">
                <a:tc>
                  <a:txBody>
                    <a:bodyPr numCol="1"/>
                    <a:lstStyle/>
                    <a:p>
                      <a:r>
                        <a:rPr lang="en-US" dirty="0" err="1" smtClean="0"/>
                        <a:t>Pudendal</a:t>
                      </a:r>
                      <a:r>
                        <a:rPr lang="en-US" baseline="0" dirty="0" smtClean="0"/>
                        <a:t> block</a:t>
                      </a:r>
                      <a:endParaRPr lang="en-US" baseline="0" dirty="0" smtClean="0"/>
                    </a:p>
                    <a:p>
                      <a:r>
                        <a:rPr lang="en-US" baseline="0" dirty="0" err="1" smtClean="0"/>
                        <a:t>Paracervical</a:t>
                      </a:r>
                      <a:r>
                        <a:rPr lang="en-US" baseline="0" dirty="0" smtClean="0"/>
                        <a:t> block</a:t>
                      </a:r>
                      <a:endParaRPr lang="en-US" baseline="0" dirty="0" smtClean="0"/>
                    </a:p>
                    <a:p>
                      <a:r>
                        <a:rPr lang="en-US" baseline="0" dirty="0" err="1" smtClean="0"/>
                        <a:t>Perineal</a:t>
                      </a:r>
                      <a:r>
                        <a:rPr lang="en-US" baseline="0" dirty="0" smtClean="0"/>
                        <a:t> infiltration</a:t>
                      </a:r>
                      <a:endParaRPr lang="en-US" baseline="0" dirty="0" smtClean="0"/>
                    </a:p>
                    <a:p>
                      <a:r>
                        <a:rPr lang="en-US" baseline="0" dirty="0" smtClean="0"/>
                        <a:t>Vaginal Gels, sprays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 numCol="1"/>
                    <a:lstStyle/>
                    <a:p>
                      <a:r>
                        <a:rPr lang="en-US" dirty="0" smtClean="0"/>
                        <a:t>Expected to rise</a:t>
                      </a:r>
                      <a:endParaRPr lang="en-US" dirty="0" smtClean="0"/>
                    </a:p>
                    <a:p>
                      <a:r>
                        <a:rPr lang="en-US" dirty="0" smtClean="0"/>
                        <a:t>The need for minimal invasiveness, patient demands and nature of procedures</a:t>
                      </a:r>
                      <a:endParaRPr lang="en-US" dirty="0"/>
                    </a:p>
                  </a:txBody>
                  <a:tcPr/>
                </a:tc>
              </a:tr>
              <a:tr h="1648496">
                <a:tc>
                  <a:txBody>
                    <a:bodyPr numCol="1"/>
                    <a:lstStyle/>
                    <a:p>
                      <a:r>
                        <a:rPr lang="en-US" dirty="0" smtClean="0"/>
                        <a:t>Postoperative</a:t>
                      </a:r>
                      <a:r>
                        <a:rPr lang="en-US" baseline="0" dirty="0" smtClean="0"/>
                        <a:t> pain </a:t>
                      </a:r>
                      <a:r>
                        <a:rPr lang="en-US" baseline="0" dirty="0" err="1" smtClean="0"/>
                        <a:t>Mgt</a:t>
                      </a:r>
                      <a:endParaRPr lang="en-US" baseline="0" dirty="0" smtClean="0"/>
                    </a:p>
                    <a:p>
                      <a:pPr marL="0" marR="0" indent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dirty="0" smtClean="0"/>
                        <a:t>         </a:t>
                      </a:r>
                      <a:r>
                        <a:rPr lang="en-US" dirty="0" smtClean="0">
                          <a:solidFill>
                            <a:srgbClr val="002060"/>
                          </a:solidFill>
                        </a:rPr>
                        <a:t>Continuous wound infiltration   system (CWI)- for </a:t>
                      </a:r>
                      <a:r>
                        <a:rPr lang="en-US" dirty="0" smtClean="0">
                          <a:solidFill>
                            <a:srgbClr val="002060"/>
                          </a:solidFill>
                        </a:rPr>
                        <a:t>SILS[10,16]</a:t>
                      </a:r>
                      <a:endParaRPr lang="en-US" dirty="0" smtClean="0">
                        <a:solidFill>
                          <a:srgbClr val="002060"/>
                        </a:solidFill>
                      </a:endParaRPr>
                    </a:p>
                    <a:p>
                      <a:pPr marL="0" marR="0" indent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dirty="0" smtClean="0"/>
                        <a:t>         </a:t>
                      </a:r>
                      <a:r>
                        <a:rPr lang="en-US" dirty="0" smtClean="0">
                          <a:solidFill>
                            <a:srgbClr val="00B050"/>
                          </a:solidFill>
                        </a:rPr>
                        <a:t>intravenous</a:t>
                      </a:r>
                      <a:r>
                        <a:rPr lang="en-US" baseline="0" dirty="0" smtClean="0">
                          <a:solidFill>
                            <a:srgbClr val="00B050"/>
                          </a:solidFill>
                        </a:rPr>
                        <a:t> analgesia</a:t>
                      </a:r>
                      <a:endParaRPr lang="en-US" baseline="0" dirty="0" smtClean="0">
                        <a:solidFill>
                          <a:srgbClr val="00B050"/>
                        </a:solidFill>
                      </a:endParaRPr>
                    </a:p>
                    <a:p>
                      <a:pPr marL="0" marR="0" indent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baseline="0" dirty="0" smtClean="0"/>
                        <a:t>         </a:t>
                      </a:r>
                      <a:r>
                        <a:rPr lang="en-US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intramuscular</a:t>
                      </a:r>
                      <a:endParaRPr lang="en-US" baseline="0" dirty="0" smtClean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  <a:p>
                      <a:pPr marL="0" marR="0" indent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dirty="0" smtClean="0"/>
                        <a:t>         </a:t>
                      </a:r>
                      <a:r>
                        <a:rPr lang="en-US" dirty="0" smtClean="0">
                          <a:solidFill>
                            <a:srgbClr val="7030A0"/>
                          </a:solidFill>
                        </a:rPr>
                        <a:t>CSE</a:t>
                      </a:r>
                      <a:endParaRPr lang="en-US" dirty="0" smtClean="0">
                        <a:solidFill>
                          <a:srgbClr val="7030A0"/>
                        </a:solidFill>
                      </a:endParaRPr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 numCol="1"/>
                    <a:lstStyle/>
                    <a:p>
                      <a:endParaRPr lang="en-US" dirty="0" smtClean="0"/>
                    </a:p>
                    <a:p>
                      <a:r>
                        <a:rPr lang="en-US" dirty="0" smtClean="0"/>
                        <a:t>Client</a:t>
                      </a:r>
                      <a:r>
                        <a:rPr lang="en-US" baseline="0" dirty="0" smtClean="0"/>
                        <a:t> demands becoming  increasingly important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7160" y="267015"/>
            <a:ext cx="10394707" cy="647385"/>
          </a:xfrm>
        </p:spPr>
        <p:txBody>
          <a:bodyPr numCol="1">
            <a:normAutofit/>
          </a:bodyPr>
          <a:lstStyle/>
          <a:p>
            <a:r>
              <a:rPr lang="en-US" sz="4000" dirty="0" smtClean="0"/>
              <a:t>General</a:t>
            </a:r>
            <a:endParaRPr lang="en-US" sz="40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 numCol="1"/>
          <a:lstStyle/>
          <a:p>
            <a:r>
              <a:rPr lang="en-US" dirty="0" smtClean="0"/>
              <a:t>Past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 numCol="1"/>
          <a:lstStyle/>
          <a:p>
            <a:r>
              <a:rPr lang="en-US" dirty="0" smtClean="0"/>
              <a:t>Midline incision-mostly </a:t>
            </a:r>
            <a:r>
              <a:rPr lang="en-US" dirty="0" err="1" smtClean="0"/>
              <a:t>favoured</a:t>
            </a:r>
            <a:endParaRPr lang="en-US" dirty="0" smtClean="0"/>
          </a:p>
          <a:p>
            <a:r>
              <a:rPr lang="en-US" dirty="0" smtClean="0"/>
              <a:t>Low transverse incision</a:t>
            </a:r>
            <a:endParaRPr lang="en-US" dirty="0" smtClean="0"/>
          </a:p>
          <a:p>
            <a:r>
              <a:rPr lang="en-US" dirty="0" smtClean="0"/>
              <a:t>Wound closure</a:t>
            </a:r>
            <a:endParaRPr lang="en-US" dirty="0" smtClean="0"/>
          </a:p>
          <a:p>
            <a:pPr lvl="1"/>
            <a:r>
              <a:rPr lang="en-US" dirty="0" smtClean="0"/>
              <a:t>sutures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 numCol="1"/>
          <a:lstStyle/>
          <a:p>
            <a:r>
              <a:rPr lang="en-US" dirty="0" smtClean="0"/>
              <a:t>Present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4"/>
          </p:nvPr>
        </p:nvSpPr>
        <p:spPr/>
        <p:txBody>
          <a:bodyPr numCol="1">
            <a:normAutofit/>
          </a:bodyPr>
          <a:lstStyle/>
          <a:p>
            <a:r>
              <a:rPr lang="en-US" dirty="0" smtClean="0"/>
              <a:t>Transverse popular</a:t>
            </a:r>
            <a:endParaRPr lang="en-US" dirty="0" smtClean="0"/>
          </a:p>
          <a:p>
            <a:r>
              <a:rPr lang="en-US" dirty="0" err="1" smtClean="0"/>
              <a:t>Minilaparotomy</a:t>
            </a:r>
            <a:r>
              <a:rPr lang="en-US" dirty="0" smtClean="0"/>
              <a:t>/</a:t>
            </a:r>
            <a:r>
              <a:rPr lang="en-US" dirty="0" err="1" smtClean="0"/>
              <a:t>ultraminilaparotomy</a:t>
            </a:r>
            <a:endParaRPr lang="en-US" dirty="0" smtClean="0"/>
          </a:p>
          <a:p>
            <a:r>
              <a:rPr lang="en-US" dirty="0" smtClean="0"/>
              <a:t>Wound closure</a:t>
            </a:r>
            <a:endParaRPr lang="en-US" dirty="0" smtClean="0"/>
          </a:p>
          <a:p>
            <a:pPr lvl="1"/>
            <a:r>
              <a:rPr lang="en-US" dirty="0" smtClean="0"/>
              <a:t>Staples</a:t>
            </a:r>
            <a:endParaRPr lang="en-US" dirty="0" smtClean="0"/>
          </a:p>
          <a:p>
            <a:pPr lvl="1"/>
            <a:r>
              <a:rPr lang="en-US" dirty="0" smtClean="0"/>
              <a:t>Advances in suturing</a:t>
            </a:r>
            <a:endParaRPr lang="en-US" dirty="0" smtClean="0"/>
          </a:p>
          <a:p>
            <a:pPr lvl="1"/>
            <a:r>
              <a:rPr lang="en-US" dirty="0" smtClean="0"/>
              <a:t>Fibrin glue</a:t>
            </a:r>
            <a:endParaRPr lang="en-US"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0043" y="299434"/>
            <a:ext cx="10396882" cy="1158140"/>
          </a:xfrm>
        </p:spPr>
        <p:txBody>
          <a:bodyPr numCol="1">
            <a:normAutofit/>
          </a:bodyPr>
          <a:lstStyle/>
          <a:p>
            <a:r>
              <a:rPr lang="en-GB" altLang="en-GB" b="1" i="1" dirty="0" smtClean="0">
                <a:solidFill>
                  <a:schemeClr val="accent6">
                    <a:lumMod val="50000"/>
                  </a:schemeClr>
                </a:solidFill>
              </a:rPr>
              <a:t>The early days of MAS </a:t>
            </a:r>
            <a:r>
              <a:rPr lang="en-GB" altLang="en-GB" b="1" i="1" dirty="0" err="1" smtClean="0">
                <a:solidFill>
                  <a:schemeClr val="accent6">
                    <a:lumMod val="50000"/>
                  </a:schemeClr>
                </a:solidFill>
              </a:rPr>
              <a:t>Gynae</a:t>
            </a:r>
            <a:r>
              <a:rPr lang="en-GB" altLang="en-GB" b="1" i="1" dirty="0" smtClean="0">
                <a:solidFill>
                  <a:schemeClr val="accent6">
                    <a:lumMod val="50000"/>
                  </a:schemeClr>
                </a:solidFill>
              </a:rPr>
              <a:t> SURGERY </a:t>
            </a:r>
            <a:endParaRPr lang="en-GB" altLang="en-GB" b="1" i="1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3077" name="Picture 5"/>
          <p:cNvPicPr>
            <a:picLocks noGrp="1" noChangeAspect="1" noChangeArrowheads="1"/>
          </p:cNvPicPr>
          <p:nvPr>
            <p:ph sz="half" idx="1"/>
          </p:nvPr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794" y="1996281"/>
            <a:ext cx="4378817" cy="3446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8221" y="1996281"/>
            <a:ext cx="5112912" cy="3446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Dr John\Documents\Bluetooth Folder\Screenshot_20221201_143113.jpg"/>
          <p:cNvPicPr>
            <a:picLocks noChangeAspect="1" noChangeArrowheads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885" b="36555"/>
          <a:stretch>
            <a:fillRect/>
          </a:stretch>
        </p:blipFill>
        <p:spPr>
          <a:xfrm>
            <a:off x="-1" y="12879"/>
            <a:ext cx="11784169" cy="6597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numCol="1">
            <a:noAutofit/>
          </a:bodyPr>
          <a:lstStyle/>
          <a:p>
            <a:r>
              <a:rPr lang="en-US" dirty="0" err="1" smtClean="0"/>
              <a:t>Gynaecological</a:t>
            </a:r>
            <a:r>
              <a:rPr lang="en-US" dirty="0" smtClean="0"/>
              <a:t> surgery: pioneer in surgical innovations </a:t>
            </a:r>
            <a:endParaRPr lang="en-US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 numCol="1"/>
          <a:lstStyle/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 numCol="1"/>
          <a:lstStyle/>
          <a:p>
            <a:pPr marL="0" indent="0">
              <a:buNone/>
            </a:pPr>
            <a:r>
              <a:rPr lang="en-US" dirty="0" err="1" smtClean="0"/>
              <a:t>Gynaecological</a:t>
            </a:r>
            <a:r>
              <a:rPr lang="en-US" dirty="0" smtClean="0"/>
              <a:t> surgery has witnessed a rapid progression in contemporary times. A high proportion of Innovations in surgical care has been contributed by gains in </a:t>
            </a:r>
            <a:r>
              <a:rPr lang="en-US" dirty="0" err="1" smtClean="0"/>
              <a:t>gynaecological</a:t>
            </a:r>
            <a:r>
              <a:rPr lang="en-US" dirty="0" smtClean="0"/>
              <a:t> surgery</a:t>
            </a:r>
            <a:endParaRPr lang="en-US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453"/>
          <a:stretch>
            <a:fillRect/>
          </a:stretch>
        </p:blipFill>
        <p:spPr>
          <a:xfrm>
            <a:off x="669701" y="1827981"/>
            <a:ext cx="5112913" cy="35682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2770" y="0"/>
            <a:ext cx="10396882" cy="1158140"/>
          </a:xfrm>
        </p:spPr>
        <p:txBody>
          <a:bodyPr numCol="1">
            <a:normAutofit/>
          </a:bodyPr>
          <a:lstStyle/>
          <a:p>
            <a:r>
              <a:rPr lang="en-US" sz="3600" dirty="0" smtClean="0"/>
              <a:t>Advances in minimally invasive surgery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44699" y="1081826"/>
            <a:ext cx="5529815" cy="4292760"/>
          </a:xfrm>
        </p:spPr>
        <p:txBody>
          <a:bodyPr numCol="1">
            <a:normAutofit fontScale="92500" lnSpcReduction="20000"/>
          </a:bodyPr>
          <a:lstStyle/>
          <a:p>
            <a:r>
              <a:rPr lang="en-US" dirty="0" smtClean="0"/>
              <a:t>Optics and viewing systems</a:t>
            </a:r>
            <a:endParaRPr lang="en-US" dirty="0" smtClean="0"/>
          </a:p>
          <a:p>
            <a:pPr lvl="1"/>
            <a:r>
              <a:rPr lang="en-US" dirty="0" smtClean="0"/>
              <a:t>Eye piece              teaching aid                      smart monitors</a:t>
            </a:r>
            <a:endParaRPr lang="en-US" dirty="0" smtClean="0"/>
          </a:p>
          <a:p>
            <a:pPr lvl="1"/>
            <a:r>
              <a:rPr lang="en-US" dirty="0" err="1" smtClean="0"/>
              <a:t>Sd</a:t>
            </a:r>
            <a:r>
              <a:rPr lang="en-US" dirty="0" smtClean="0"/>
              <a:t>  -    </a:t>
            </a:r>
            <a:r>
              <a:rPr lang="en-US" dirty="0" err="1" smtClean="0"/>
              <a:t>hd</a:t>
            </a:r>
            <a:r>
              <a:rPr lang="en-US" dirty="0" smtClean="0"/>
              <a:t> camera systems, single chip -3chip camera systems </a:t>
            </a:r>
            <a:endParaRPr lang="en-US" dirty="0" smtClean="0"/>
          </a:p>
          <a:p>
            <a:pPr lvl="1"/>
            <a:r>
              <a:rPr lang="en-US" dirty="0" smtClean="0"/>
              <a:t>Cameras with archiving systems</a:t>
            </a:r>
            <a:endParaRPr lang="en-US" dirty="0" smtClean="0"/>
          </a:p>
          <a:p>
            <a:pPr lvl="1"/>
            <a:r>
              <a:rPr lang="en-US" dirty="0" smtClean="0"/>
              <a:t>Enhanced /angled telescopes</a:t>
            </a:r>
            <a:endParaRPr lang="en-US" dirty="0" smtClean="0"/>
          </a:p>
          <a:p>
            <a:r>
              <a:rPr lang="en-US" dirty="0" smtClean="0"/>
              <a:t>Entry</a:t>
            </a:r>
            <a:endParaRPr lang="en-US" dirty="0" smtClean="0"/>
          </a:p>
          <a:p>
            <a:pPr lvl="1"/>
            <a:r>
              <a:rPr lang="en-US" dirty="0" err="1" smtClean="0"/>
              <a:t>Veress</a:t>
            </a:r>
            <a:r>
              <a:rPr lang="en-US" dirty="0" smtClean="0"/>
              <a:t> needle , </a:t>
            </a:r>
            <a:r>
              <a:rPr lang="en-US" dirty="0" err="1" smtClean="0"/>
              <a:t>hassons</a:t>
            </a:r>
            <a:r>
              <a:rPr lang="en-US" dirty="0" smtClean="0"/>
              <a:t>  port entry, video assisted entry</a:t>
            </a:r>
            <a:endParaRPr lang="en-US" dirty="0" smtClean="0"/>
          </a:p>
          <a:p>
            <a:pPr lvl="1"/>
            <a:r>
              <a:rPr lang="en-US" dirty="0" smtClean="0"/>
              <a:t>Safety trocars and cannulas</a:t>
            </a:r>
            <a:endParaRPr lang="en-US" dirty="0" smtClean="0"/>
          </a:p>
          <a:p>
            <a:r>
              <a:rPr lang="en-US" dirty="0" smtClean="0"/>
              <a:t>Distention and </a:t>
            </a:r>
            <a:r>
              <a:rPr lang="en-US" dirty="0" err="1" smtClean="0"/>
              <a:t>pneumoperitoneum</a:t>
            </a:r>
            <a:endParaRPr lang="en-US" dirty="0" smtClean="0"/>
          </a:p>
          <a:p>
            <a:pPr lvl="1"/>
            <a:r>
              <a:rPr lang="en-US" dirty="0" smtClean="0"/>
              <a:t>Innovations in different fluid and gases</a:t>
            </a:r>
            <a:endParaRPr lang="en-US" dirty="0" smtClean="0"/>
          </a:p>
        </p:txBody>
      </p:sp>
      <p:sp>
        <p:nvSpPr>
          <p:cNvPr id="10" name="Content Placeholder 9"/>
          <p:cNvSpPr>
            <a:spLocks noGrp="1"/>
          </p:cNvSpPr>
          <p:nvPr>
            <p:ph sz="half" idx="2"/>
          </p:nvPr>
        </p:nvSpPr>
        <p:spPr>
          <a:xfrm>
            <a:off x="5993970" y="1004552"/>
            <a:ext cx="5300801" cy="4370034"/>
          </a:xfrm>
        </p:spPr>
        <p:txBody>
          <a:bodyPr numCol="1">
            <a:normAutofit fontScale="92500" lnSpcReduction="20000"/>
          </a:bodyPr>
          <a:lstStyle/>
          <a:p>
            <a:r>
              <a:rPr lang="en-US" dirty="0"/>
              <a:t>Dissection</a:t>
            </a:r>
            <a:endParaRPr lang="en-US" dirty="0"/>
          </a:p>
          <a:p>
            <a:pPr lvl="1"/>
            <a:r>
              <a:rPr lang="en-US" dirty="0" smtClean="0"/>
              <a:t>Sharp,  Blunt,  </a:t>
            </a:r>
            <a:r>
              <a:rPr lang="en-US" dirty="0" err="1"/>
              <a:t>monopolar</a:t>
            </a:r>
            <a:r>
              <a:rPr lang="en-US" dirty="0"/>
              <a:t>    bipolar   ultrasonic devices</a:t>
            </a:r>
            <a:endParaRPr lang="en-US" dirty="0"/>
          </a:p>
          <a:p>
            <a:r>
              <a:rPr lang="en-US" dirty="0"/>
              <a:t>Retrieval</a:t>
            </a:r>
            <a:endParaRPr lang="en-US" dirty="0"/>
          </a:p>
          <a:p>
            <a:pPr lvl="1"/>
            <a:r>
              <a:rPr lang="en-US" dirty="0"/>
              <a:t>Direct </a:t>
            </a:r>
            <a:r>
              <a:rPr lang="en-US" dirty="0" smtClean="0"/>
              <a:t>, reducer, </a:t>
            </a:r>
            <a:r>
              <a:rPr lang="en-US" dirty="0"/>
              <a:t>bags </a:t>
            </a:r>
            <a:r>
              <a:rPr lang="en-US" dirty="0" smtClean="0"/>
              <a:t>,</a:t>
            </a:r>
            <a:r>
              <a:rPr lang="en-US" dirty="0" err="1" smtClean="0"/>
              <a:t>morcellation</a:t>
            </a:r>
            <a:r>
              <a:rPr lang="en-US" dirty="0"/>
              <a:t>, return of </a:t>
            </a:r>
            <a:r>
              <a:rPr lang="en-US" dirty="0" err="1"/>
              <a:t>morcellation</a:t>
            </a:r>
            <a:r>
              <a:rPr lang="en-US" dirty="0"/>
              <a:t>, intrauterine </a:t>
            </a:r>
            <a:r>
              <a:rPr lang="en-US" dirty="0" err="1"/>
              <a:t>morcellation</a:t>
            </a:r>
            <a:endParaRPr lang="en-US" dirty="0"/>
          </a:p>
          <a:p>
            <a:r>
              <a:rPr lang="en-US" dirty="0"/>
              <a:t>Instruments</a:t>
            </a:r>
            <a:endParaRPr lang="en-US" dirty="0"/>
          </a:p>
          <a:p>
            <a:pPr lvl="1"/>
            <a:r>
              <a:rPr lang="en-US" dirty="0"/>
              <a:t>Curved </a:t>
            </a:r>
            <a:r>
              <a:rPr lang="en-US" dirty="0" err="1"/>
              <a:t>instruements</a:t>
            </a:r>
            <a:r>
              <a:rPr lang="en-US" dirty="0"/>
              <a:t>, </a:t>
            </a:r>
            <a:r>
              <a:rPr lang="en-US" dirty="0" err="1"/>
              <a:t>andgled</a:t>
            </a:r>
            <a:r>
              <a:rPr lang="en-US" dirty="0"/>
              <a:t> and rotatory instruments</a:t>
            </a:r>
            <a:endParaRPr lang="en-US" dirty="0"/>
          </a:p>
          <a:p>
            <a:r>
              <a:rPr lang="en-US" dirty="0"/>
              <a:t>Access</a:t>
            </a:r>
            <a:endParaRPr lang="en-US" dirty="0"/>
          </a:p>
          <a:p>
            <a:pPr lvl="1"/>
            <a:r>
              <a:rPr lang="en-US" dirty="0"/>
              <a:t>Multiple ports </a:t>
            </a:r>
            <a:r>
              <a:rPr lang="en-US" dirty="0" smtClean="0"/>
              <a:t>,   </a:t>
            </a:r>
            <a:r>
              <a:rPr lang="en-US" dirty="0"/>
              <a:t>SILS</a:t>
            </a:r>
            <a:endParaRPr lang="en-US" dirty="0"/>
          </a:p>
          <a:p>
            <a:r>
              <a:rPr lang="en-US" dirty="0" smtClean="0"/>
              <a:t>Robotic surgery</a:t>
            </a:r>
            <a:endParaRPr lang="en-US" dirty="0"/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2060620" y="2485622"/>
            <a:ext cx="412124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V="1">
            <a:off x="3387144" y="2472744"/>
            <a:ext cx="463639" cy="1287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14" r="2080"/>
          <a:stretch>
            <a:fillRect/>
          </a:stretch>
        </p:blipFill>
        <p:spPr>
          <a:xfrm>
            <a:off x="1459607" y="128789"/>
            <a:ext cx="4335886" cy="33798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387278" y="95794"/>
            <a:ext cx="3957194" cy="3393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468192" y="3577713"/>
            <a:ext cx="4327301" cy="27586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426558" y="3573017"/>
            <a:ext cx="3889419" cy="12050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8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439438" y="4803821"/>
            <a:ext cx="3889418" cy="14571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38072" y="0"/>
            <a:ext cx="10396882" cy="772732"/>
          </a:xfrm>
        </p:spPr>
        <p:txBody>
          <a:bodyPr numCol="1">
            <a:normAutofit/>
          </a:bodyPr>
          <a:lstStyle/>
          <a:p>
            <a:r>
              <a:rPr lang="en-US" sz="4400" dirty="0" smtClean="0"/>
              <a:t>The future of </a:t>
            </a:r>
            <a:r>
              <a:rPr lang="en-US" sz="4400" dirty="0" err="1" smtClean="0"/>
              <a:t>gynaecological</a:t>
            </a:r>
            <a:r>
              <a:rPr lang="en-US" sz="4400" dirty="0" smtClean="0"/>
              <a:t> surgery </a:t>
            </a:r>
            <a:r>
              <a:rPr lang="en-US" sz="2000" dirty="0" smtClean="0">
                <a:solidFill>
                  <a:srgbClr val="7030A0"/>
                </a:solidFill>
              </a:rPr>
              <a:t>[6,16]</a:t>
            </a:r>
            <a:endParaRPr lang="en-US" sz="2000" dirty="0">
              <a:solidFill>
                <a:srgbClr val="7030A0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437882" y="1056068"/>
            <a:ext cx="5336632" cy="4318517"/>
          </a:xfrm>
        </p:spPr>
        <p:txBody>
          <a:bodyPr numCol="1">
            <a:normAutofit fontScale="92500" lnSpcReduction="20000"/>
          </a:bodyPr>
          <a:lstStyle/>
          <a:p>
            <a:r>
              <a:rPr lang="en-US" dirty="0" smtClean="0"/>
              <a:t>Single incision laparoscopic surgery </a:t>
            </a:r>
            <a:r>
              <a:rPr lang="en-US" dirty="0" smtClean="0"/>
              <a:t>Robot </a:t>
            </a:r>
            <a:r>
              <a:rPr lang="en-US" dirty="0" smtClean="0"/>
              <a:t>assisted single incision laparoscopic surgery </a:t>
            </a:r>
            <a:endParaRPr lang="en-US" dirty="0" smtClean="0"/>
          </a:p>
          <a:p>
            <a:r>
              <a:rPr lang="en-US" dirty="0" smtClean="0"/>
              <a:t>Comparable </a:t>
            </a:r>
            <a:r>
              <a:rPr lang="en-US" dirty="0" smtClean="0"/>
              <a:t>rates &amp; outcomes of </a:t>
            </a:r>
            <a:r>
              <a:rPr lang="en-US" dirty="0" err="1" smtClean="0"/>
              <a:t>transavaginal</a:t>
            </a:r>
            <a:r>
              <a:rPr lang="en-US" dirty="0" smtClean="0"/>
              <a:t> and laparoscopic hysterectomy </a:t>
            </a:r>
            <a:endParaRPr lang="en-US" dirty="0" smtClean="0"/>
          </a:p>
          <a:p>
            <a:r>
              <a:rPr lang="en-US" dirty="0" smtClean="0"/>
              <a:t>Gasless </a:t>
            </a:r>
            <a:r>
              <a:rPr lang="en-US" dirty="0" smtClean="0"/>
              <a:t>laparoscopy (</a:t>
            </a:r>
            <a:r>
              <a:rPr lang="en-US" dirty="0" err="1" smtClean="0"/>
              <a:t>esp</a:t>
            </a:r>
            <a:r>
              <a:rPr lang="en-US" dirty="0" smtClean="0"/>
              <a:t> useful for patients with contraindication to </a:t>
            </a:r>
            <a:r>
              <a:rPr lang="en-US" dirty="0" err="1" smtClean="0"/>
              <a:t>pneumoperitoneum</a:t>
            </a:r>
            <a:r>
              <a:rPr lang="en-US" dirty="0" smtClean="0"/>
              <a:t>) </a:t>
            </a:r>
            <a:endParaRPr lang="en-US" dirty="0" smtClean="0"/>
          </a:p>
          <a:p>
            <a:r>
              <a:rPr lang="en-US" dirty="0" smtClean="0"/>
              <a:t>Robot </a:t>
            </a:r>
            <a:r>
              <a:rPr lang="en-US" dirty="0" smtClean="0"/>
              <a:t>assisted laparoscopic myomectomy</a:t>
            </a:r>
            <a:endParaRPr lang="en-US" dirty="0" smtClean="0"/>
          </a:p>
          <a:p>
            <a:r>
              <a:rPr lang="en-US" dirty="0" smtClean="0"/>
              <a:t>Robot assisted </a:t>
            </a:r>
            <a:r>
              <a:rPr lang="en-US" dirty="0" err="1" smtClean="0"/>
              <a:t>transabdominal</a:t>
            </a:r>
            <a:r>
              <a:rPr lang="en-US" dirty="0" smtClean="0"/>
              <a:t> </a:t>
            </a:r>
            <a:r>
              <a:rPr lang="en-US" dirty="0" err="1" smtClean="0"/>
              <a:t>cerclage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5993971" y="1146220"/>
            <a:ext cx="5584136" cy="4228365"/>
          </a:xfrm>
        </p:spPr>
        <p:txBody>
          <a:bodyPr numCol="1">
            <a:normAutofit fontScale="92500" lnSpcReduction="20000"/>
          </a:bodyPr>
          <a:lstStyle/>
          <a:p>
            <a:r>
              <a:rPr lang="en-US" dirty="0" smtClean="0"/>
              <a:t>ERAS-enhanced recovery after surgery: evidence based perioperative care </a:t>
            </a:r>
            <a:r>
              <a:rPr lang="en-US" dirty="0" smtClean="0">
                <a:solidFill>
                  <a:srgbClr val="7030A0"/>
                </a:solidFill>
              </a:rPr>
              <a:t>[17,18)</a:t>
            </a:r>
            <a:endParaRPr lang="en-US" dirty="0" smtClean="0">
              <a:solidFill>
                <a:srgbClr val="7030A0"/>
              </a:solidFill>
            </a:endParaRPr>
          </a:p>
          <a:p>
            <a:r>
              <a:rPr lang="en-US" dirty="0" smtClean="0"/>
              <a:t>Shown in </a:t>
            </a:r>
            <a:r>
              <a:rPr lang="en-US" dirty="0" err="1" smtClean="0"/>
              <a:t>metaanalysis</a:t>
            </a:r>
            <a:r>
              <a:rPr lang="en-US" dirty="0" smtClean="0"/>
              <a:t> to  be associated with </a:t>
            </a:r>
            <a:endParaRPr lang="en-US" dirty="0">
              <a:solidFill>
                <a:srgbClr val="000000"/>
              </a:solidFill>
              <a:latin typeface="AdvTT5235d5a9"/>
            </a:endParaRPr>
          </a:p>
          <a:p>
            <a:pPr lvl="1"/>
            <a:r>
              <a:rPr lang="en-US" dirty="0" smtClean="0">
                <a:solidFill>
                  <a:srgbClr val="000000"/>
                </a:solidFill>
                <a:latin typeface="AdvTT5235d5a9"/>
              </a:rPr>
              <a:t>decreased hospital </a:t>
            </a:r>
            <a:r>
              <a:rPr lang="en-US" dirty="0">
                <a:solidFill>
                  <a:srgbClr val="000000"/>
                </a:solidFill>
                <a:latin typeface="AdvTT5235d5a9"/>
              </a:rPr>
              <a:t>length of stay </a:t>
            </a:r>
            <a:r>
              <a:rPr lang="en-US" dirty="0" smtClean="0">
                <a:solidFill>
                  <a:srgbClr val="000000"/>
                </a:solidFill>
                <a:latin typeface="AdvTT5235d5a9"/>
              </a:rPr>
              <a:t>of </a:t>
            </a:r>
            <a:r>
              <a:rPr lang="en-US" dirty="0">
                <a:solidFill>
                  <a:srgbClr val="000000"/>
                </a:solidFill>
                <a:latin typeface="AdvTT5235d5a9"/>
              </a:rPr>
              <a:t>1.6 days, </a:t>
            </a:r>
            <a:endParaRPr lang="en-US" dirty="0" smtClean="0">
              <a:solidFill>
                <a:srgbClr val="000000"/>
              </a:solidFill>
              <a:latin typeface="AdvTT5235d5a9"/>
            </a:endParaRPr>
          </a:p>
          <a:p>
            <a:pPr lvl="1"/>
            <a:r>
              <a:rPr lang="en-US" dirty="0" smtClean="0">
                <a:solidFill>
                  <a:srgbClr val="000000"/>
                </a:solidFill>
                <a:latin typeface="AdvTT5235d5a9"/>
              </a:rPr>
              <a:t>32</a:t>
            </a:r>
            <a:r>
              <a:rPr lang="en-US" dirty="0">
                <a:solidFill>
                  <a:srgbClr val="000000"/>
                </a:solidFill>
                <a:latin typeface="AdvTT5235d5a9"/>
              </a:rPr>
              <a:t>% reduction in </a:t>
            </a:r>
            <a:r>
              <a:rPr lang="en-US" dirty="0" smtClean="0">
                <a:solidFill>
                  <a:srgbClr val="000000"/>
                </a:solidFill>
                <a:latin typeface="AdvTT5235d5a9"/>
              </a:rPr>
              <a:t>complication rate</a:t>
            </a:r>
            <a:endParaRPr lang="en-US" dirty="0">
              <a:solidFill>
                <a:srgbClr val="000000"/>
              </a:solidFill>
              <a:latin typeface="AdvTT5235d5a9"/>
            </a:endParaRPr>
          </a:p>
          <a:p>
            <a:pPr lvl="1"/>
            <a:r>
              <a:rPr lang="en-US" dirty="0">
                <a:solidFill>
                  <a:srgbClr val="000000"/>
                </a:solidFill>
                <a:latin typeface="AdvTT5235d5a9"/>
              </a:rPr>
              <a:t>20% reduction in </a:t>
            </a:r>
            <a:r>
              <a:rPr lang="en-US" dirty="0" smtClean="0">
                <a:solidFill>
                  <a:srgbClr val="000000"/>
                </a:solidFill>
                <a:latin typeface="AdvTT5235d5a9"/>
              </a:rPr>
              <a:t>readmission</a:t>
            </a:r>
            <a:endParaRPr lang="en-US" dirty="0" smtClean="0">
              <a:solidFill>
                <a:srgbClr val="000000"/>
              </a:solidFill>
              <a:latin typeface="AdvTT5235d5a9"/>
            </a:endParaRPr>
          </a:p>
          <a:p>
            <a:pPr lvl="1"/>
            <a:r>
              <a:rPr lang="en-US" dirty="0" smtClean="0">
                <a:solidFill>
                  <a:srgbClr val="000000"/>
                </a:solidFill>
                <a:latin typeface="AdvTT5235d5a9"/>
              </a:rPr>
              <a:t>no difference in </a:t>
            </a:r>
            <a:r>
              <a:rPr lang="en-US" dirty="0">
                <a:solidFill>
                  <a:srgbClr val="000000"/>
                </a:solidFill>
                <a:latin typeface="AdvTT5235d5a9"/>
              </a:rPr>
              <a:t>30-day </a:t>
            </a:r>
            <a:r>
              <a:rPr lang="en-US" dirty="0" smtClean="0">
                <a:solidFill>
                  <a:srgbClr val="000000"/>
                </a:solidFill>
                <a:latin typeface="AdvTT5235d5a9"/>
              </a:rPr>
              <a:t>postoperative mortality</a:t>
            </a:r>
            <a:endParaRPr lang="en-US" dirty="0" smtClean="0">
              <a:solidFill>
                <a:srgbClr val="000000"/>
              </a:solidFill>
              <a:latin typeface="AdvTT5235d5a9"/>
            </a:endParaRPr>
          </a:p>
          <a:p>
            <a:pPr lvl="1"/>
            <a:r>
              <a:rPr lang="en-US" dirty="0" smtClean="0">
                <a:solidFill>
                  <a:srgbClr val="000000"/>
                </a:solidFill>
                <a:latin typeface="AdvTT5235d5a9"/>
              </a:rPr>
              <a:t> </a:t>
            </a:r>
            <a:r>
              <a:rPr lang="en-US" dirty="0">
                <a:solidFill>
                  <a:srgbClr val="000000"/>
                </a:solidFill>
                <a:latin typeface="AdvTT5235d5a9"/>
              </a:rPr>
              <a:t>and mean cost savings of $2129 USD per patient </a:t>
            </a:r>
            <a:endParaRPr lang="en-US" dirty="0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698680" y="0"/>
            <a:ext cx="10396882" cy="502277"/>
          </a:xfrm>
        </p:spPr>
        <p:txBody>
          <a:bodyPr numCol="1">
            <a:noAutofit/>
          </a:bodyPr>
          <a:lstStyle/>
          <a:p>
            <a:r>
              <a:rPr lang="en-US" sz="3200" dirty="0" smtClean="0"/>
              <a:t>Enhanced recovery after surgery </a:t>
            </a:r>
            <a:r>
              <a:rPr lang="en-US" sz="1800" dirty="0" smtClean="0">
                <a:solidFill>
                  <a:srgbClr val="7030A0"/>
                </a:solidFill>
              </a:rPr>
              <a:t>(16,22,23]</a:t>
            </a:r>
            <a:endParaRPr lang="en-US" sz="1800" dirty="0">
              <a:solidFill>
                <a:srgbClr val="7030A0"/>
              </a:solidFill>
            </a:endParaRPr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</p:nvPr>
        </p:nvGraphicFramePr>
        <p:xfrm>
          <a:off x="321972" y="569801"/>
          <a:ext cx="11256135" cy="5405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93875"/>
                <a:gridCol w="6033460"/>
                <a:gridCol w="1828800"/>
              </a:tblGrid>
              <a:tr h="370840">
                <a:tc>
                  <a:txBody>
                    <a:bodyPr numCol="1"/>
                    <a:lstStyle/>
                    <a:p>
                      <a:r>
                        <a:rPr lang="en-US" dirty="0" smtClean="0"/>
                        <a:t>Implementation challenge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 numCol="1"/>
                    <a:lstStyle/>
                    <a:p>
                      <a:r>
                        <a:rPr lang="en-US" dirty="0" smtClean="0"/>
                        <a:t>Level</a:t>
                      </a:r>
                      <a:r>
                        <a:rPr lang="en-US" baseline="0" dirty="0" smtClean="0"/>
                        <a:t> of evidence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 numCol="1"/>
                    <a:lstStyle/>
                    <a:p>
                      <a:r>
                        <a:rPr lang="en-US" dirty="0" smtClean="0"/>
                        <a:t>recommendation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 numCol="1"/>
                    <a:lstStyle/>
                    <a:p>
                      <a:r>
                        <a:rPr lang="en-US" sz="2000" b="0" i="0" u="none" strike="noStrike" baseline="0" dirty="0" smtClean="0">
                          <a:latin typeface="+mj-lt"/>
                        </a:rPr>
                        <a:t>Oral perioperative intake</a:t>
                      </a:r>
                      <a:endParaRPr lang="en-US" sz="20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 numCol="1"/>
                    <a:lstStyle/>
                    <a:p>
                      <a:r>
                        <a:rPr lang="en-US" dirty="0" smtClean="0"/>
                        <a:t>Clear fluids until 2 h: High</a:t>
                      </a:r>
                      <a:endParaRPr lang="en-US" dirty="0" smtClean="0"/>
                    </a:p>
                    <a:p>
                      <a:r>
                        <a:rPr lang="en-US" dirty="0" smtClean="0"/>
                        <a:t>Carbohydrate loading: High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 numCol="1"/>
                    <a:lstStyle/>
                    <a:p>
                      <a:r>
                        <a:rPr lang="en-US" dirty="0" smtClean="0"/>
                        <a:t>Strong</a:t>
                      </a:r>
                      <a:endParaRPr lang="en-US" dirty="0" smtClean="0"/>
                    </a:p>
                    <a:p>
                      <a:r>
                        <a:rPr lang="en-US" dirty="0" smtClean="0"/>
                        <a:t>strong</a:t>
                      </a:r>
                      <a:endParaRPr lang="en-US" dirty="0"/>
                    </a:p>
                  </a:txBody>
                  <a:tcPr/>
                </a:tc>
              </a:tr>
              <a:tr h="840507">
                <a:tc>
                  <a:txBody>
                    <a:bodyPr numCol="1"/>
                    <a:lstStyle/>
                    <a:p>
                      <a:r>
                        <a:rPr lang="en-US" dirty="0" smtClean="0"/>
                        <a:t>Preoperative medications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 numCol="1"/>
                    <a:lstStyle/>
                    <a:p>
                      <a:r>
                        <a:rPr lang="en-US" dirty="0" smtClean="0"/>
                        <a:t>Acetaminophen: Low</a:t>
                      </a:r>
                      <a:endParaRPr lang="en-US" dirty="0" smtClean="0"/>
                    </a:p>
                    <a:p>
                      <a:r>
                        <a:rPr lang="en-US" dirty="0" smtClean="0"/>
                        <a:t>NSAIDs: High</a:t>
                      </a:r>
                      <a:endParaRPr lang="en-US" dirty="0" smtClean="0"/>
                    </a:p>
                    <a:p>
                      <a:r>
                        <a:rPr lang="en-US" dirty="0" smtClean="0"/>
                        <a:t>Limit </a:t>
                      </a:r>
                      <a:r>
                        <a:rPr lang="en-US" dirty="0" err="1" smtClean="0"/>
                        <a:t>Gabapentinoids</a:t>
                      </a:r>
                      <a:r>
                        <a:rPr lang="en-US" dirty="0" smtClean="0"/>
                        <a:t>: High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 numCol="1"/>
                    <a:lstStyle/>
                    <a:p>
                      <a:r>
                        <a:rPr lang="en-US" dirty="0" smtClean="0"/>
                        <a:t>Strong</a:t>
                      </a:r>
                      <a:endParaRPr lang="en-US" dirty="0" smtClean="0"/>
                    </a:p>
                    <a:p>
                      <a:r>
                        <a:rPr lang="en-US" dirty="0" smtClean="0"/>
                        <a:t>Strong</a:t>
                      </a:r>
                      <a:endParaRPr lang="en-US" dirty="0" smtClean="0"/>
                    </a:p>
                    <a:p>
                      <a:r>
                        <a:rPr lang="en-US" dirty="0" smtClean="0"/>
                        <a:t>strong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 numCol="1"/>
                    <a:lstStyle/>
                    <a:p>
                      <a:r>
                        <a:rPr lang="en-US" dirty="0" smtClean="0"/>
                        <a:t>Intraoperative analgesia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 numCol="1"/>
                    <a:lstStyle/>
                    <a:p>
                      <a:r>
                        <a:rPr lang="en-US" dirty="0" smtClean="0"/>
                        <a:t>Wound infiltration via LA-</a:t>
                      </a:r>
                      <a:r>
                        <a:rPr lang="en-US" dirty="0" err="1" smtClean="0"/>
                        <a:t>transabdominal</a:t>
                      </a:r>
                      <a:r>
                        <a:rPr lang="en-US" dirty="0" smtClean="0"/>
                        <a:t> route &gt;epidural plane-moderate evidence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 numCol="1"/>
                    <a:lstStyle/>
                    <a:p>
                      <a:r>
                        <a:rPr lang="en-US" dirty="0" smtClean="0"/>
                        <a:t>strong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 numCol="1"/>
                    <a:lstStyle/>
                    <a:p>
                      <a:r>
                        <a:rPr lang="en-US" dirty="0" smtClean="0"/>
                        <a:t>Urinary drainage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 numCol="1"/>
                    <a:lstStyle/>
                    <a:p>
                      <a:r>
                        <a:rPr lang="en-US" dirty="0" smtClean="0"/>
                        <a:t>Catheter out- ASAP/immediately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dirty="0" smtClean="0"/>
                        <a:t>after</a:t>
                      </a:r>
                      <a:r>
                        <a:rPr lang="en-US" baseline="0" dirty="0" smtClean="0"/>
                        <a:t> MIS</a:t>
                      </a:r>
                      <a:endParaRPr lang="en-US" baseline="0" dirty="0" smtClean="0"/>
                    </a:p>
                    <a:p>
                      <a:r>
                        <a:rPr lang="en-US" baseline="0" dirty="0" smtClean="0"/>
                        <a:t>Day 1 after laparotomy-moderate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 numCol="1"/>
                    <a:lstStyle/>
                    <a:p>
                      <a:endParaRPr lang="en-US" dirty="0" smtClean="0"/>
                    </a:p>
                    <a:p>
                      <a:r>
                        <a:rPr lang="en-US" dirty="0" smtClean="0"/>
                        <a:t>strong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 numCol="1"/>
                    <a:lstStyle/>
                    <a:p>
                      <a:r>
                        <a:rPr lang="en-US" dirty="0" smtClean="0"/>
                        <a:t>VTE prophylaxis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 numCol="1"/>
                    <a:lstStyle/>
                    <a:p>
                      <a:r>
                        <a:rPr lang="en-US" dirty="0" smtClean="0"/>
                        <a:t>Stockings, pneumatic compression, LMWH,</a:t>
                      </a:r>
                      <a:r>
                        <a:rPr lang="en-US" baseline="0" dirty="0" smtClean="0"/>
                        <a:t> with extension-moderate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 numCol="1"/>
                    <a:lstStyle/>
                    <a:p>
                      <a:r>
                        <a:rPr lang="en-US" dirty="0" smtClean="0"/>
                        <a:t>strong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 numCol="1"/>
                    <a:lstStyle/>
                    <a:p>
                      <a:r>
                        <a:rPr lang="en-US" dirty="0" smtClean="0"/>
                        <a:t>Appropriate postoperative opioid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 numCol="1"/>
                    <a:lstStyle/>
                    <a:p>
                      <a:r>
                        <a:rPr lang="en-US" dirty="0" smtClean="0"/>
                        <a:t>Use of multimodal analgesia: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dirty="0" smtClean="0"/>
                        <a:t>Moderate</a:t>
                      </a:r>
                      <a:endParaRPr lang="en-US" dirty="0" smtClean="0"/>
                    </a:p>
                    <a:p>
                      <a:r>
                        <a:rPr lang="en-US" dirty="0" smtClean="0"/>
                        <a:t>Use of a post-discharge tiered</a:t>
                      </a:r>
                      <a:endParaRPr lang="en-US" dirty="0" smtClean="0"/>
                    </a:p>
                    <a:p>
                      <a:r>
                        <a:rPr lang="en-US" dirty="0" smtClean="0"/>
                        <a:t>opioid prescribing guideline: Moderate</a:t>
                      </a:r>
                      <a:endParaRPr lang="en-US" dirty="0" smtClean="0"/>
                    </a:p>
                    <a:p>
                      <a:r>
                        <a:rPr lang="en-US" dirty="0" smtClean="0"/>
                        <a:t>Limit use of PCA: Moderate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 numCol="1"/>
                    <a:lstStyle/>
                    <a:p>
                      <a:r>
                        <a:rPr lang="en-US" dirty="0" smtClean="0"/>
                        <a:t>strong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 numCol="1"/>
                    <a:lstStyle/>
                    <a:p>
                      <a:r>
                        <a:rPr lang="en-US" dirty="0" smtClean="0"/>
                        <a:t>Same day discharge protocol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 numCol="1"/>
                    <a:lstStyle/>
                    <a:p>
                      <a:r>
                        <a:rPr lang="en-US" dirty="0" smtClean="0"/>
                        <a:t>Should be aimed at as routine for MIS-moderate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 numCol="1"/>
                    <a:lstStyle/>
                    <a:p>
                      <a:r>
                        <a:rPr lang="en-US" dirty="0" smtClean="0"/>
                        <a:t>strong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0456" y="0"/>
            <a:ext cx="11140226" cy="656823"/>
          </a:xfrm>
        </p:spPr>
        <p:txBody>
          <a:bodyPr numCol="1">
            <a:noAutofit/>
          </a:bodyPr>
          <a:lstStyle/>
          <a:p>
            <a:r>
              <a:rPr lang="en-US" sz="3600" dirty="0" smtClean="0"/>
              <a:t>Artificial intelligence in </a:t>
            </a:r>
            <a:r>
              <a:rPr lang="en-US" sz="3600" dirty="0" err="1" smtClean="0"/>
              <a:t>gynaecological</a:t>
            </a:r>
            <a:r>
              <a:rPr lang="en-US" sz="3600" dirty="0" smtClean="0"/>
              <a:t> surgery </a:t>
            </a:r>
            <a:r>
              <a:rPr lang="en-US" sz="1400" dirty="0" smtClean="0">
                <a:solidFill>
                  <a:srgbClr val="7030A0"/>
                </a:solidFill>
              </a:rPr>
              <a:t>[19-21]</a:t>
            </a:r>
            <a:endParaRPr lang="en-US" sz="1400" dirty="0">
              <a:solidFill>
                <a:srgbClr val="7030A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0456" y="721218"/>
            <a:ext cx="11140226" cy="4868214"/>
          </a:xfrm>
        </p:spPr>
        <p:txBody>
          <a:bodyPr numCol="1">
            <a:normAutofit fontScale="92500" lnSpcReduction="20000"/>
          </a:bodyPr>
          <a:lstStyle/>
          <a:p>
            <a:r>
              <a:rPr lang="en-US" dirty="0" smtClean="0"/>
              <a:t>This is a future trend which has started now</a:t>
            </a:r>
            <a:endParaRPr lang="en-US" dirty="0" smtClean="0"/>
          </a:p>
          <a:p>
            <a:r>
              <a:rPr lang="en-US" dirty="0" smtClean="0"/>
              <a:t>Physical AI enhances surgery more directly than virtual </a:t>
            </a:r>
            <a:r>
              <a:rPr lang="en-US" dirty="0" err="1" smtClean="0"/>
              <a:t>ai</a:t>
            </a:r>
            <a:endParaRPr lang="en-US" dirty="0" smtClean="0"/>
          </a:p>
          <a:p>
            <a:pPr lvl="1"/>
            <a:r>
              <a:rPr lang="en-US" sz="1900" dirty="0">
                <a:solidFill>
                  <a:srgbClr val="222222"/>
                </a:solidFill>
                <a:latin typeface="+mj-lt"/>
              </a:rPr>
              <a:t>Areas </a:t>
            </a:r>
            <a:r>
              <a:rPr lang="en-US" sz="1900" dirty="0" smtClean="0">
                <a:solidFill>
                  <a:srgbClr val="222222"/>
                </a:solidFill>
                <a:latin typeface="+mj-lt"/>
              </a:rPr>
              <a:t>include  </a:t>
            </a:r>
            <a:r>
              <a:rPr lang="en-US" sz="1900" dirty="0">
                <a:solidFill>
                  <a:srgbClr val="222222"/>
                </a:solidFill>
                <a:latin typeface="+mj-lt"/>
              </a:rPr>
              <a:t>imaging and spatial awareness</a:t>
            </a:r>
            <a:r>
              <a:rPr lang="en-US" sz="1900" dirty="0" smtClean="0">
                <a:solidFill>
                  <a:srgbClr val="222222"/>
                </a:solidFill>
                <a:latin typeface="+mj-lt"/>
              </a:rPr>
              <a:t>. 3 dimensional printing (3DP); gives surgeon better image than the 2dimensional, </a:t>
            </a:r>
            <a:endParaRPr lang="en-US" sz="1900" dirty="0" smtClean="0">
              <a:solidFill>
                <a:srgbClr val="222222"/>
              </a:solidFill>
              <a:latin typeface="+mj-lt"/>
            </a:endParaRPr>
          </a:p>
          <a:p>
            <a:pPr lvl="1"/>
            <a:r>
              <a:rPr lang="en-US" dirty="0" smtClean="0"/>
              <a:t>the </a:t>
            </a:r>
            <a:r>
              <a:rPr lang="en-US" dirty="0"/>
              <a:t>3DP image </a:t>
            </a:r>
            <a:r>
              <a:rPr lang="en-US" dirty="0" smtClean="0"/>
              <a:t>would assisted </a:t>
            </a:r>
            <a:r>
              <a:rPr lang="en-US" dirty="0"/>
              <a:t>in planning to calculate the depth, extent, </a:t>
            </a:r>
            <a:r>
              <a:rPr lang="en-US" dirty="0" smtClean="0"/>
              <a:t>and involvement </a:t>
            </a:r>
            <a:r>
              <a:rPr lang="en-US" dirty="0"/>
              <a:t>of the adjacent structures and how to proceed accordingly</a:t>
            </a:r>
            <a:r>
              <a:rPr lang="en-US" dirty="0" smtClean="0"/>
              <a:t>.  For difficult endometriosis surgeries</a:t>
            </a:r>
            <a:endParaRPr lang="en-US" dirty="0" smtClean="0"/>
          </a:p>
          <a:p>
            <a:pPr lvl="1"/>
            <a:r>
              <a:rPr lang="en-US" dirty="0"/>
              <a:t>AI </a:t>
            </a:r>
            <a:r>
              <a:rPr lang="en-US" dirty="0" smtClean="0"/>
              <a:t>would enhance accuracy, decrease </a:t>
            </a:r>
            <a:r>
              <a:rPr lang="en-US" dirty="0"/>
              <a:t>operative time and </a:t>
            </a:r>
            <a:r>
              <a:rPr lang="en-US" dirty="0" smtClean="0"/>
              <a:t>operative complications </a:t>
            </a:r>
            <a:endParaRPr lang="en-US" dirty="0" smtClean="0"/>
          </a:p>
          <a:p>
            <a:pPr lvl="1"/>
            <a:r>
              <a:rPr lang="en-US" dirty="0" smtClean="0"/>
              <a:t>This would further enhance and improve robotic surgery rates </a:t>
            </a:r>
            <a:endParaRPr lang="en-US" dirty="0" smtClean="0"/>
          </a:p>
          <a:p>
            <a:r>
              <a:rPr lang="en-US" dirty="0" smtClean="0"/>
              <a:t>Virtual AI</a:t>
            </a:r>
            <a:endParaRPr lang="en-US" dirty="0" smtClean="0"/>
          </a:p>
          <a:p>
            <a:pPr lvl="1"/>
            <a:r>
              <a:rPr lang="en-US" dirty="0" smtClean="0"/>
              <a:t>uses established patient </a:t>
            </a:r>
            <a:r>
              <a:rPr lang="en-US" dirty="0"/>
              <a:t>factors, repetitive patterns, and treatment algorithms to predict the </a:t>
            </a:r>
            <a:r>
              <a:rPr lang="en-US" dirty="0" smtClean="0"/>
              <a:t>outcome</a:t>
            </a:r>
            <a:endParaRPr lang="en-US" dirty="0" smtClean="0"/>
          </a:p>
          <a:p>
            <a:pPr lvl="1"/>
            <a:r>
              <a:rPr lang="en-US" dirty="0" smtClean="0"/>
              <a:t>More useful in clinical work than on the surgical field</a:t>
            </a:r>
            <a:endParaRPr lang="en-US" dirty="0" smtClean="0"/>
          </a:p>
          <a:p>
            <a:pPr lvl="1"/>
            <a:r>
              <a:rPr lang="en-US" dirty="0" smtClean="0"/>
              <a:t>Useful for case selection for surgery and possible prognosis</a:t>
            </a:r>
            <a:endParaRPr lang="en-US" dirty="0" smtClean="0"/>
          </a:p>
          <a:p>
            <a:pPr lvl="1"/>
            <a:r>
              <a:rPr lang="en-US" dirty="0" smtClean="0"/>
              <a:t>Useful in screening and prognostication of </a:t>
            </a:r>
            <a:r>
              <a:rPr lang="en-US" dirty="0" err="1" smtClean="0"/>
              <a:t>gynaecological</a:t>
            </a:r>
            <a:r>
              <a:rPr lang="en-US" dirty="0" smtClean="0"/>
              <a:t> cancers</a:t>
            </a:r>
            <a:endParaRPr lang="en-US" dirty="0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 numCol="1"/>
          <a:lstStyle/>
          <a:p>
            <a:r>
              <a:rPr lang="en-US" dirty="0"/>
              <a:t>‘‘There is nothing so difficult or dangerous as to change the order of things’’ </a:t>
            </a:r>
            <a:br>
              <a:rPr lang="en-US" dirty="0"/>
            </a:br>
            <a:r>
              <a:rPr lang="en-US" dirty="0"/>
              <a:t>			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 numCol="1"/>
          <a:lstStyle/>
          <a:p>
            <a:r>
              <a:rPr lang="en-US" dirty="0" smtClean="0"/>
              <a:t>Machiavelli</a:t>
            </a:r>
            <a:endParaRPr lang="en-US" dirty="0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9891" y="0"/>
            <a:ext cx="10396882" cy="888642"/>
          </a:xfrm>
        </p:spPr>
        <p:txBody>
          <a:bodyPr numCol="1">
            <a:noAutofit/>
          </a:bodyPr>
          <a:lstStyle/>
          <a:p>
            <a:r>
              <a:rPr lang="en-US" sz="3600" dirty="0" smtClean="0"/>
              <a:t>WHAT </a:t>
            </a:r>
            <a:r>
              <a:rPr lang="en-US" sz="3600" dirty="0" smtClean="0"/>
              <a:t>the </a:t>
            </a:r>
            <a:r>
              <a:rPr lang="en-US" sz="3600" dirty="0" err="1" smtClean="0"/>
              <a:t>gynaecological</a:t>
            </a:r>
            <a:r>
              <a:rPr lang="en-US" sz="3600" dirty="0" smtClean="0"/>
              <a:t> surgery team members should EXPECT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06062" y="1262130"/>
            <a:ext cx="5568452" cy="4112455"/>
          </a:xfrm>
        </p:spPr>
        <p:txBody>
          <a:bodyPr numCol="1">
            <a:normAutofit fontScale="92500" lnSpcReduction="20000"/>
          </a:bodyPr>
          <a:lstStyle/>
          <a:p>
            <a:r>
              <a:rPr lang="en-US" dirty="0" smtClean="0"/>
              <a:t>SURGEON</a:t>
            </a:r>
            <a:endParaRPr lang="en-US" dirty="0" smtClean="0"/>
          </a:p>
          <a:p>
            <a:pPr lvl="1"/>
            <a:r>
              <a:rPr lang="en-US" dirty="0" smtClean="0"/>
              <a:t>Sub-specialization and super-specialization</a:t>
            </a:r>
            <a:endParaRPr lang="en-US" dirty="0" smtClean="0"/>
          </a:p>
          <a:p>
            <a:pPr lvl="1"/>
            <a:r>
              <a:rPr lang="en-US" dirty="0" smtClean="0"/>
              <a:t>More demand for training</a:t>
            </a:r>
            <a:endParaRPr lang="en-US" dirty="0" smtClean="0"/>
          </a:p>
          <a:p>
            <a:pPr lvl="1"/>
            <a:r>
              <a:rPr lang="en-US" dirty="0" smtClean="0"/>
              <a:t>Advanced &amp; simulation based learning modules</a:t>
            </a:r>
            <a:endParaRPr lang="en-US" dirty="0" smtClean="0"/>
          </a:p>
          <a:p>
            <a:pPr lvl="1"/>
            <a:r>
              <a:rPr lang="en-US" dirty="0" smtClean="0"/>
              <a:t>Rising need for technicians </a:t>
            </a:r>
            <a:endParaRPr lang="en-US" dirty="0" smtClean="0"/>
          </a:p>
          <a:p>
            <a:r>
              <a:rPr lang="en-US" dirty="0" smtClean="0"/>
              <a:t>PON</a:t>
            </a:r>
            <a:endParaRPr lang="en-US" dirty="0" smtClean="0"/>
          </a:p>
          <a:p>
            <a:pPr lvl="1"/>
            <a:r>
              <a:rPr lang="en-US" dirty="0" smtClean="0"/>
              <a:t>Specialization, training, retraining, simulation</a:t>
            </a:r>
            <a:endParaRPr lang="en-US" dirty="0" smtClean="0"/>
          </a:p>
          <a:p>
            <a:pPr lvl="1"/>
            <a:r>
              <a:rPr lang="en-US" dirty="0" smtClean="0"/>
              <a:t>Care and understanding of sophisticated equipment and instruments</a:t>
            </a:r>
            <a:endParaRPr lang="en-US" dirty="0" smtClean="0"/>
          </a:p>
          <a:p>
            <a:pPr lvl="1"/>
            <a:r>
              <a:rPr lang="en-US" dirty="0" smtClean="0"/>
              <a:t>Need for technicians rising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93971" y="1017432"/>
            <a:ext cx="5519742" cy="4357154"/>
          </a:xfrm>
        </p:spPr>
        <p:txBody>
          <a:bodyPr numCol="1">
            <a:normAutofit fontScale="92500" lnSpcReduction="20000"/>
          </a:bodyPr>
          <a:lstStyle/>
          <a:p>
            <a:r>
              <a:rPr lang="en-US" dirty="0" err="1" smtClean="0"/>
              <a:t>Anaesthesiologist</a:t>
            </a:r>
            <a:endParaRPr lang="en-US" dirty="0" smtClean="0"/>
          </a:p>
          <a:p>
            <a:pPr lvl="1"/>
            <a:r>
              <a:rPr lang="en-US" dirty="0" smtClean="0"/>
              <a:t>Innovations to deal with demands of newer routes, pain </a:t>
            </a:r>
            <a:r>
              <a:rPr lang="en-US" dirty="0" err="1" smtClean="0"/>
              <a:t>mgt</a:t>
            </a:r>
            <a:r>
              <a:rPr lang="en-US" dirty="0" smtClean="0"/>
              <a:t>, early patient recovery &amp; discharge home</a:t>
            </a:r>
            <a:endParaRPr lang="en-US" dirty="0" smtClean="0"/>
          </a:p>
          <a:p>
            <a:pPr lvl="1"/>
            <a:endParaRPr lang="en-US" dirty="0" smtClean="0"/>
          </a:p>
          <a:p>
            <a:r>
              <a:rPr lang="en-US" dirty="0" smtClean="0"/>
              <a:t>Technicians-</a:t>
            </a:r>
            <a:r>
              <a:rPr lang="en-US" dirty="0" err="1" smtClean="0"/>
              <a:t>anaesthetic</a:t>
            </a:r>
            <a:r>
              <a:rPr lang="en-US" dirty="0" smtClean="0"/>
              <a:t> &amp; surgical</a:t>
            </a:r>
            <a:endParaRPr lang="en-US" dirty="0" smtClean="0"/>
          </a:p>
          <a:p>
            <a:r>
              <a:rPr lang="en-US" dirty="0" smtClean="0"/>
              <a:t>Assistants: safety staff</a:t>
            </a:r>
            <a:endParaRPr lang="en-US" dirty="0" smtClean="0"/>
          </a:p>
          <a:p>
            <a:r>
              <a:rPr lang="en-US" dirty="0" smtClean="0"/>
              <a:t>Other supporting staff</a:t>
            </a:r>
            <a:endParaRPr lang="en-US" dirty="0" smtClean="0"/>
          </a:p>
          <a:p>
            <a:pPr lvl="1"/>
            <a:r>
              <a:rPr lang="en-US" dirty="0" smtClean="0"/>
              <a:t>Technical &amp; IT</a:t>
            </a:r>
            <a:endParaRPr lang="en-US" dirty="0" smtClean="0"/>
          </a:p>
          <a:p>
            <a:r>
              <a:rPr lang="en-US" dirty="0" smtClean="0"/>
              <a:t>Management and administration</a:t>
            </a:r>
            <a:endParaRPr lang="en-US" dirty="0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1655380" cy="953037"/>
          </a:xfrm>
        </p:spPr>
        <p:txBody>
          <a:bodyPr numCol="1">
            <a:noAutofit/>
          </a:bodyPr>
          <a:lstStyle/>
          <a:p>
            <a:r>
              <a:rPr lang="en-US" sz="2800" dirty="0" smtClean="0"/>
              <a:t>Since September, 2015- my view of the future of </a:t>
            </a:r>
            <a:r>
              <a:rPr lang="en-US" sz="2800" dirty="0" err="1" smtClean="0"/>
              <a:t>gynaecological</a:t>
            </a:r>
            <a:r>
              <a:rPr lang="en-US" sz="2800" dirty="0" smtClean="0"/>
              <a:t> surgery</a:t>
            </a:r>
            <a:endParaRPr lang="en-US" sz="28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8192" y="927280"/>
            <a:ext cx="7057622" cy="4649272"/>
          </a:xfrm>
        </p:spPr>
      </p:pic>
      <p:sp>
        <p:nvSpPr>
          <p:cNvPr id="5" name="TextBox 4"/>
          <p:cNvSpPr txBox="1"/>
          <p:nvPr/>
        </p:nvSpPr>
        <p:spPr>
          <a:xfrm>
            <a:off x="3567449" y="5743977"/>
            <a:ext cx="5063053" cy="369332"/>
          </a:xfrm>
          <a:prstGeom prst="rect">
            <a:avLst/>
          </a:prstGeom>
          <a:noFill/>
        </p:spPr>
        <p:txBody>
          <a:bodyPr wrap="none" numCol="1" rtlCol="0">
            <a:spAutoFit/>
          </a:bodyPr>
          <a:lstStyle/>
          <a:p>
            <a:r>
              <a:rPr lang="en-US" dirty="0" smtClean="0"/>
              <a:t>Me and the da Vinci surgical robot, 2015, Delhi, India</a:t>
            </a:r>
            <a:endParaRPr lang="en-US" dirty="0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5497" y="106251"/>
            <a:ext cx="10396882" cy="1151965"/>
          </a:xfrm>
        </p:spPr>
        <p:txBody>
          <a:bodyPr numCol="1"/>
          <a:lstStyle/>
          <a:p>
            <a:r>
              <a:rPr lang="en-US" dirty="0" smtClean="0"/>
              <a:t>conclusion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081826"/>
            <a:ext cx="10394707" cy="4456090"/>
          </a:xfrm>
        </p:spPr>
        <p:txBody>
          <a:bodyPr numCol="1">
            <a:normAutofit/>
          </a:bodyPr>
          <a:lstStyle/>
          <a:p>
            <a:r>
              <a:rPr lang="en-US" sz="2400" dirty="0" smtClean="0"/>
              <a:t>Gynecological surgery has witnessed tremendous evolution in recent times and a shift in paradigm from extensive anatomical exposure and search to minimal invasiveness and conservation of natural, aesthetic, reproductive and occupational capability; despite optimal care for varying severity of disease conditions. </a:t>
            </a:r>
            <a:endParaRPr lang="en-US" sz="2400" dirty="0"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2662707"/>
          </a:xfrm>
        </p:spPr>
        <p:txBody>
          <a:bodyPr numCol="1"/>
          <a:lstStyle/>
          <a:p>
            <a:r>
              <a:rPr lang="en-US" dirty="0" smtClean="0"/>
              <a:t>Thank you!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 numCol="1"/>
          <a:lstStyle/>
          <a:p>
            <a:r>
              <a:rPr lang="en-US" dirty="0" smtClean="0"/>
              <a:t>For the attention</a:t>
            </a:r>
            <a:endParaRPr 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0"/>
            <a:ext cx="10396882" cy="1223493"/>
          </a:xfrm>
        </p:spPr>
        <p:txBody>
          <a:bodyPr numCol="1">
            <a:noAutofit/>
          </a:bodyPr>
          <a:lstStyle/>
          <a:p>
            <a:r>
              <a:rPr lang="en-US" sz="3600" dirty="0" smtClean="0"/>
              <a:t>Historical trends in </a:t>
            </a:r>
            <a:r>
              <a:rPr lang="en-US" sz="3600" dirty="0" err="1" smtClean="0"/>
              <a:t>gynaecological</a:t>
            </a:r>
            <a:r>
              <a:rPr lang="en-US" sz="3600" dirty="0" smtClean="0"/>
              <a:t> surgery-</a:t>
            </a:r>
            <a:br>
              <a:rPr lang="en-US" sz="3600" dirty="0" smtClean="0"/>
            </a:br>
            <a:r>
              <a:rPr lang="en-US" sz="3600" dirty="0" smtClean="0"/>
              <a:t>Basic science of </a:t>
            </a:r>
            <a:r>
              <a:rPr lang="en-US" sz="3600" dirty="0" err="1" smtClean="0"/>
              <a:t>gynae</a:t>
            </a:r>
            <a:r>
              <a:rPr lang="en-US" sz="3600" dirty="0" smtClean="0"/>
              <a:t> surgery</a:t>
            </a:r>
            <a:endParaRPr lang="en-US" sz="3600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685800" y="1159101"/>
          <a:ext cx="10394950" cy="425002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197475"/>
                <a:gridCol w="5197475"/>
              </a:tblGrid>
              <a:tr h="459281">
                <a:tc>
                  <a:txBody>
                    <a:bodyPr numCol="1"/>
                    <a:lstStyle/>
                    <a:p>
                      <a:r>
                        <a:rPr lang="en-US" dirty="0" smtClean="0"/>
                        <a:t>Innovation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 numCol="1"/>
                    <a:lstStyle/>
                    <a:p>
                      <a:r>
                        <a:rPr lang="en-US" dirty="0" smtClean="0"/>
                        <a:t>Timeline</a:t>
                      </a:r>
                      <a:endParaRPr lang="en-US" dirty="0"/>
                    </a:p>
                  </a:txBody>
                  <a:tcPr/>
                </a:tc>
              </a:tr>
              <a:tr h="459281">
                <a:tc>
                  <a:txBody>
                    <a:bodyPr numCol="1"/>
                    <a:lstStyle/>
                    <a:p>
                      <a:r>
                        <a:rPr lang="en-US" dirty="0" smtClean="0"/>
                        <a:t>First description of the human uterus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 numCol="1"/>
                    <a:lstStyle/>
                    <a:p>
                      <a:r>
                        <a:rPr lang="en-US" dirty="0" err="1" smtClean="0"/>
                        <a:t>Soranus</a:t>
                      </a:r>
                      <a:r>
                        <a:rPr lang="en-US" dirty="0" smtClean="0"/>
                        <a:t> - </a:t>
                      </a:r>
                      <a:r>
                        <a:rPr lang="en-US" i="1" dirty="0" smtClean="0"/>
                        <a:t>De </a:t>
                      </a:r>
                      <a:r>
                        <a:rPr lang="en-US" i="1" dirty="0" err="1" smtClean="0"/>
                        <a:t>Morbis</a:t>
                      </a:r>
                      <a:r>
                        <a:rPr lang="en-US" i="1" dirty="0" smtClean="0"/>
                        <a:t> </a:t>
                      </a:r>
                      <a:r>
                        <a:rPr lang="en-US" i="1" dirty="0" err="1" smtClean="0"/>
                        <a:t>Mulierum</a:t>
                      </a:r>
                      <a:endParaRPr lang="en-US" i="1" dirty="0"/>
                    </a:p>
                  </a:txBody>
                  <a:tcPr/>
                </a:tc>
              </a:tr>
              <a:tr h="792732">
                <a:tc>
                  <a:txBody>
                    <a:bodyPr numCol="1"/>
                    <a:lstStyle/>
                    <a:p>
                      <a:r>
                        <a:rPr lang="en-US" dirty="0" smtClean="0"/>
                        <a:t>First accurate description of the human oviduct. -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 numCol="1"/>
                    <a:lstStyle/>
                    <a:p>
                      <a:pPr marL="0" marR="0" indent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dirty="0" smtClean="0"/>
                        <a:t>Gabriele </a:t>
                      </a:r>
                      <a:r>
                        <a:rPr lang="en-US" dirty="0" err="1" smtClean="0"/>
                        <a:t>Fallopio</a:t>
                      </a:r>
                      <a:r>
                        <a:rPr lang="en-US" smtClean="0"/>
                        <a:t>- </a:t>
                      </a:r>
                      <a:r>
                        <a:rPr lang="en-US" i="1" smtClean="0"/>
                        <a:t>Observationes</a:t>
                      </a:r>
                      <a:r>
                        <a:rPr lang="en-US" i="1" dirty="0" smtClean="0"/>
                        <a:t> </a:t>
                      </a:r>
                      <a:r>
                        <a:rPr lang="en-US" i="1" err="1" smtClean="0"/>
                        <a:t>Anatomicae</a:t>
                      </a:r>
                      <a:r>
                        <a:rPr lang="en-US" i="1" smtClean="0"/>
                        <a:t>  1561</a:t>
                      </a:r>
                      <a:endParaRPr lang="en-US" dirty="0" smtClean="0"/>
                    </a:p>
                    <a:p>
                      <a:endParaRPr lang="en-US" dirty="0"/>
                    </a:p>
                  </a:txBody>
                  <a:tcPr/>
                </a:tc>
              </a:tr>
              <a:tr h="792732">
                <a:tc>
                  <a:txBody>
                    <a:bodyPr numCol="1"/>
                    <a:lstStyle/>
                    <a:p>
                      <a:r>
                        <a:rPr lang="en-US" dirty="0" smtClean="0"/>
                        <a:t>Description of the </a:t>
                      </a:r>
                      <a:r>
                        <a:rPr lang="en-US" dirty="0" err="1" smtClean="0"/>
                        <a:t>vulvovaginal</a:t>
                      </a:r>
                      <a:r>
                        <a:rPr lang="en-US" dirty="0" smtClean="0"/>
                        <a:t> glands 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 numCol="1"/>
                    <a:lstStyle/>
                    <a:p>
                      <a:r>
                        <a:rPr lang="en-US" i="0" dirty="0" smtClean="0"/>
                        <a:t>Caspar </a:t>
                      </a:r>
                      <a:r>
                        <a:rPr lang="en-US" i="0" dirty="0" err="1" smtClean="0"/>
                        <a:t>Bartholin</a:t>
                      </a:r>
                      <a:r>
                        <a:rPr lang="en-US" i="0" baseline="0" dirty="0" smtClean="0"/>
                        <a:t> : </a:t>
                      </a:r>
                      <a:r>
                        <a:rPr lang="en-US" i="1" dirty="0" smtClean="0"/>
                        <a:t>“</a:t>
                      </a:r>
                      <a:r>
                        <a:rPr lang="en-US" i="1" dirty="0" err="1" smtClean="0"/>
                        <a:t>Bartholin</a:t>
                      </a:r>
                      <a:r>
                        <a:rPr lang="en-US" i="1" dirty="0" smtClean="0"/>
                        <a:t> Glands” – </a:t>
                      </a:r>
                      <a:endParaRPr lang="en-US" i="1" dirty="0" smtClean="0"/>
                    </a:p>
                    <a:p>
                      <a:r>
                        <a:rPr lang="en-US" i="1" dirty="0" smtClean="0"/>
                        <a:t>De </a:t>
                      </a:r>
                      <a:r>
                        <a:rPr lang="en-US" i="1" dirty="0" err="1" smtClean="0"/>
                        <a:t>Ovariis</a:t>
                      </a:r>
                      <a:r>
                        <a:rPr lang="en-US" i="1" dirty="0" smtClean="0"/>
                        <a:t> </a:t>
                      </a:r>
                      <a:r>
                        <a:rPr lang="en-US" i="1" dirty="0" err="1" smtClean="0"/>
                        <a:t>Mulierum</a:t>
                      </a:r>
                      <a:r>
                        <a:rPr lang="en-US" i="1" dirty="0" smtClean="0"/>
                        <a:t>.</a:t>
                      </a:r>
                      <a:r>
                        <a:rPr lang="en-US" i="1" baseline="0" dirty="0" smtClean="0"/>
                        <a:t> 1</a:t>
                      </a:r>
                      <a:r>
                        <a:rPr lang="en-US" i="1" dirty="0" smtClean="0"/>
                        <a:t>677</a:t>
                      </a:r>
                      <a:endParaRPr lang="en-US" i="1" dirty="0"/>
                    </a:p>
                  </a:txBody>
                  <a:tcPr/>
                </a:tc>
              </a:tr>
              <a:tr h="792732">
                <a:tc>
                  <a:txBody>
                    <a:bodyPr numCol="1"/>
                    <a:lstStyle/>
                    <a:p>
                      <a:r>
                        <a:rPr lang="en-US" dirty="0" smtClean="0"/>
                        <a:t>Description of the peritoneum and posterior cul-de-sac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 numCol="1"/>
                    <a:lstStyle/>
                    <a:p>
                      <a:pPr marL="0" marR="0" indent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dirty="0" smtClean="0"/>
                        <a:t>James Douglas. 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i="1" dirty="0" smtClean="0"/>
                        <a:t>A description of the </a:t>
                      </a:r>
                      <a:endParaRPr lang="en-US" i="1" dirty="0" smtClean="0"/>
                    </a:p>
                    <a:p>
                      <a:r>
                        <a:rPr lang="en-US" b="0" i="1" dirty="0" err="1" smtClean="0"/>
                        <a:t>Peritonaeum</a:t>
                      </a:r>
                      <a:r>
                        <a:rPr lang="en-US" b="0" i="1" dirty="0" smtClean="0"/>
                        <a:t>. 1 737 </a:t>
                      </a:r>
                      <a:endParaRPr lang="en-US" b="0" i="1" dirty="0"/>
                    </a:p>
                  </a:txBody>
                  <a:tcPr/>
                </a:tc>
              </a:tr>
              <a:tr h="953269">
                <a:tc>
                  <a:txBody>
                    <a:bodyPr numCol="1"/>
                    <a:lstStyle/>
                    <a:p>
                      <a:r>
                        <a:rPr lang="en-US" dirty="0" smtClean="0"/>
                        <a:t>The finest work on uterine anatomy to date.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 numCol="1"/>
                    <a:lstStyle/>
                    <a:p>
                      <a:pPr marL="0" marR="0" indent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dirty="0" smtClean="0"/>
                        <a:t>William Hunter – </a:t>
                      </a:r>
                      <a:r>
                        <a:rPr lang="en-US" i="1" dirty="0" smtClean="0"/>
                        <a:t>Anatomy of the Gravid Uterus</a:t>
                      </a:r>
                      <a:r>
                        <a:rPr lang="en-US" i="0" dirty="0" smtClean="0"/>
                        <a:t>.</a:t>
                      </a:r>
                      <a:r>
                        <a:rPr lang="en-US" i="0" baseline="0" dirty="0" smtClean="0"/>
                        <a:t> 1774</a:t>
                      </a:r>
                      <a:endParaRPr lang="en-US" dirty="0" smtClean="0"/>
                    </a:p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3830" y="157766"/>
            <a:ext cx="10396882" cy="331631"/>
          </a:xfrm>
        </p:spPr>
        <p:txBody>
          <a:bodyPr numCol="1">
            <a:normAutofit fontScale="90000"/>
          </a:bodyPr>
          <a:lstStyle/>
          <a:p>
            <a:r>
              <a:rPr lang="en-US" sz="3200" dirty="0" smtClean="0"/>
              <a:t>References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7426" y="476517"/>
            <a:ext cx="10913082" cy="4958367"/>
          </a:xfrm>
        </p:spPr>
        <p:txBody>
          <a:bodyPr numCol="1">
            <a:normAutofit/>
          </a:bodyPr>
          <a:lstStyle/>
          <a:p>
            <a:pPr marL="0" indent="0">
              <a:buNone/>
            </a:pP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Atlee WL. Removal of fibrous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tumour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of the uterus. Am J Med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Sci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1845; 11:309-35</a:t>
            </a:r>
            <a:endParaRPr 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Chamberlain G. The master of myomectomy. J R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Soc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Med. 2003; 96(6): 302-304</a:t>
            </a:r>
            <a:endParaRPr 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en-US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Bonney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V. The fruits of conservation. J. </a:t>
            </a:r>
            <a:r>
              <a:rPr lang="en-US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Obstet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Gynaecol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Br Emp. 1937;44:1-12</a:t>
            </a:r>
            <a:endParaRPr lang="en-US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4. </a:t>
            </a:r>
            <a:r>
              <a:rPr lang="en-US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Bonney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V. extended myomectomy and ovarian cystectomy. London: </a:t>
            </a:r>
            <a:r>
              <a:rPr lang="en-US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cassell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1946</a:t>
            </a:r>
            <a:endParaRPr lang="en-US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5. </a:t>
            </a:r>
            <a:r>
              <a:rPr lang="en-US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Wallwiener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D, Becker S. Perspectives in gynecologic surgery: past, present and future. </a:t>
            </a:r>
            <a:r>
              <a:rPr lang="pt-BR" altLang="pt-BR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Gynecol Surg (2004) </a:t>
            </a:r>
            <a:r>
              <a:rPr lang="pt-BR" altLang="pt-BR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1:63–65 </a:t>
            </a:r>
            <a:endParaRPr lang="pt-BR" altLang="pt-BR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6. </a:t>
            </a:r>
            <a:r>
              <a:rPr lang="en-US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Wesevich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V, Webster EM, Baxley SE. Overcoming 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challenges in minimally invasive gynecologic surgery</a:t>
            </a:r>
            <a:endParaRPr 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da-DK" altLang="da-DK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Gynecol </a:t>
            </a:r>
            <a:r>
              <a:rPr lang="da-DK" altLang="da-DK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Pelvic Med </a:t>
            </a:r>
            <a:r>
              <a:rPr lang="da-DK" altLang="da-DK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2020;3:35</a:t>
            </a:r>
            <a:endParaRPr lang="da-DK" altLang="da-DK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da-DK" altLang="da-DK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7. </a:t>
            </a:r>
            <a:r>
              <a:rPr lang="da-DK" altLang="da-DK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Parvez T, Saldanha C. Recent </a:t>
            </a:r>
            <a:r>
              <a:rPr lang="da-DK" altLang="da-DK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Advances and Future Trends in Obstetrics and </a:t>
            </a:r>
            <a:r>
              <a:rPr lang="da-DK" altLang="da-DK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Gynaecology. 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JIMSA. 2012. 25(3); 155-157</a:t>
            </a:r>
            <a:endParaRPr lang="en-US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8. Di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Donato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V,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Bogani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G,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Casarin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J,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Ghezzi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F,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Malzoni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M, Falcone F, et al. 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Ten year outcomes 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following laparoscopic and open abdominal radical hysterectomy 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for “low-risk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 early-stage cervical cancer: a propensity-score based analysis.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Gynecol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Oncol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(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2023) 174:49–54. </a:t>
            </a:r>
            <a:endParaRPr lang="da-DK" altLang="da-DK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9587" y="0"/>
            <a:ext cx="10396882" cy="721217"/>
          </a:xfrm>
        </p:spPr>
        <p:txBody>
          <a:bodyPr numCol="1">
            <a:normAutofit/>
          </a:bodyPr>
          <a:lstStyle/>
          <a:p>
            <a:r>
              <a:rPr lang="en-US" sz="3600" dirty="0" smtClean="0"/>
              <a:t>References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1100" y="1210614"/>
            <a:ext cx="10394707" cy="4572000"/>
          </a:xfrm>
        </p:spPr>
        <p:txBody>
          <a:bodyPr numCol="1">
            <a:normAutofit/>
          </a:bodyPr>
          <a:lstStyle/>
          <a:p>
            <a:pPr marL="457200" indent="-457200">
              <a:buSzPct val="79000"/>
              <a:buFont typeface="+mj-lt"/>
              <a:buAutoNum type="arabicPeriod" startAt="9"/>
            </a:pP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Lecointre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L,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Pellerin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M,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Venkatasamy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A,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Fabacher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T,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Eberst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L, </a:t>
            </a:r>
            <a:r>
              <a:rPr lang="en-US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Gantzer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J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et al. Complete laparoscopic interval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debulking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surgery for 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advanced ovarian 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cancer achieves similar survival outcomes to open approach: 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 propensity-matched 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study. J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Investig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Surg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Off J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Acad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Surg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Res. (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2022) 35:1394–401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US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SzPct val="79000"/>
              <a:buFont typeface="+mj-lt"/>
              <a:buAutoNum type="arabicPeriod" startAt="9"/>
            </a:pP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Giannini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 and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Laganà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AS (2024) 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Editorial: Minimally 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invasive surgery in 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gynecology oncology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current trends and 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controversies. Front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Med. 10:1353534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SzPct val="79000"/>
              <a:buFont typeface="+mj-lt"/>
              <a:buAutoNum type="arabicPeriod" startAt="9"/>
            </a:pP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Lee S, Kim M, </a:t>
            </a:r>
            <a:r>
              <a:rPr lang="en-US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Seong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SJ, </a:t>
            </a:r>
            <a:r>
              <a:rPr lang="en-US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Paek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J, LEE YS, Nam EJ, et al. Trends in robotic surgery in Korean gynecology.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Gyne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Robot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Surg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2020;1(2):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50-56</a:t>
            </a:r>
            <a:endParaRPr lang="en-US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SzPct val="79000"/>
              <a:buFont typeface="+mj-lt"/>
              <a:buAutoNum type="arabicPeriod" startAt="9"/>
            </a:pP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 Donna MC,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Cucinella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G,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Zaccaria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G, Lo Re G,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Crapanzano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A, Salerno 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S, et 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al. Concordance of radiological, laparoscopic and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laparotomic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scoring to 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predict complete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cytoreduction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in women with advanced ovarian cancer. Cancers. (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2023) 15:500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doi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10.3390/cancers15020500</a:t>
            </a:r>
            <a:endParaRPr lang="en-US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SzPct val="79000"/>
              <a:buFont typeface="+mj-lt"/>
              <a:buAutoNum type="arabicPeriod" startAt="9"/>
            </a:pP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Zhu X, Xi H, Li Z and Wang X (2023) Trends 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 surgical 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approaches and adnexal 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surgeries during 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hysterectomies for benign 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diseases between 2015–2021. Front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Surg. 10:1068776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SzPct val="79000"/>
              <a:buFont typeface="+mj-lt"/>
              <a:buAutoNum type="arabicPeriod" startAt="9"/>
            </a:pPr>
            <a:r>
              <a:rPr lang="en-US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Badejoko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OO,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Awowole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IO, Imaralu JO,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Adeyemi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AB, Orji EO,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Kuti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O. Laparoscopic salpingectomy for heterotopic pregnancy; a case report from Ile-Ife, Nigeria. Journal of Gynecologic Surgery. 2013; 29:(2):96-98. </a:t>
            </a:r>
            <a:endParaRPr lang="en-US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SzPct val="79000"/>
              <a:buFont typeface="+mj-lt"/>
              <a:buAutoNum type="arabicPeriod" startAt="9"/>
            </a:pP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Moawad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GN,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Tyan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P,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Bracke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T, et al. Systematic 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Review of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Transabdominal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Cerclage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Placed via 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Laparoscopy for 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Prevention of Preterm Birth. J Minim 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Invasive </a:t>
            </a:r>
            <a:r>
              <a:rPr lang="en-US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Gynecol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2018;25:277-86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SzPct val="79000"/>
              <a:buFont typeface="+mj-lt"/>
              <a:buAutoNum type="arabicPeriod" startAt="9"/>
            </a:pP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Nelson </a:t>
            </a:r>
            <a:r>
              <a:rPr lang="en-US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aG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Fotopouloub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JC, 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Taylor c, 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Glaser 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d, </a:t>
            </a:r>
            <a:r>
              <a:rPr lang="en-US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Bakkum-Gamez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d, L.A. Meyer et al. Enhanced recovery after surgery (ERAS®) society guidelines 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for gynecologic 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oncology: Addressing implementation challenges - 2023 update. Gynecologic Oncology 173 (2023) 58–67</a:t>
            </a:r>
            <a:endParaRPr lang="en-US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SzPct val="79000"/>
              <a:buFont typeface="+mj-lt"/>
              <a:buAutoNum type="arabicPeriod" startAt="9"/>
            </a:pPr>
            <a:endParaRPr lang="en-US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SzPct val="79000"/>
              <a:buFont typeface="+mj-lt"/>
              <a:buAutoNum type="arabicPeriod" startAt="9"/>
            </a:pPr>
            <a:endParaRPr 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3830" y="157766"/>
            <a:ext cx="10396882" cy="331631"/>
          </a:xfrm>
        </p:spPr>
        <p:txBody>
          <a:bodyPr numCol="1">
            <a:normAutofit fontScale="90000"/>
          </a:bodyPr>
          <a:lstStyle/>
          <a:p>
            <a:r>
              <a:rPr lang="en-US" sz="3200" dirty="0" smtClean="0"/>
              <a:t>References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7426" y="476517"/>
            <a:ext cx="10913082" cy="4958367"/>
          </a:xfrm>
        </p:spPr>
        <p:txBody>
          <a:bodyPr numCol="1">
            <a:normAutofit/>
          </a:bodyPr>
          <a:lstStyle/>
          <a:p>
            <a:pPr marL="342900" indent="-342900">
              <a:buSzPct val="80000"/>
              <a:buFont typeface="+mj-lt"/>
              <a:buAutoNum type="arabicPeriod" startAt="17"/>
            </a:pPr>
            <a:r>
              <a:rPr lang="da-DK" altLang="da-DK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G. Nelson, J. Bakkum-Gamez, E. Kalogera, et al., Guidelines for perioperative care </a:t>
            </a:r>
            <a:r>
              <a:rPr lang="da-DK" altLang="da-DK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 gynecologic/oncology</a:t>
            </a:r>
            <a:r>
              <a:rPr lang="da-DK" altLang="da-DK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enhanced recovery after surgery (ERAS) </a:t>
            </a:r>
            <a:r>
              <a:rPr lang="da-DK" altLang="da-DK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society recommendations-2019 </a:t>
            </a:r>
            <a:r>
              <a:rPr lang="da-DK" altLang="da-DK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update, Int. J. Gynecol. Cancer 29 (4) (2019) 651–668</a:t>
            </a:r>
            <a:r>
              <a:rPr lang="da-DK" altLang="da-DK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da-DK" altLang="da-DK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SzPct val="80000"/>
              <a:buFont typeface="+mj-lt"/>
              <a:buAutoNum type="arabicPeriod" startAt="17"/>
            </a:pPr>
            <a:r>
              <a:rPr lang="da-DK" altLang="da-DK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S.P. Bisch, C.A. Jago, E. Kalogera, et al., Outcomes of enhanced recovery after </a:t>
            </a:r>
            <a:r>
              <a:rPr lang="da-DK" altLang="da-DK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surgery (ERAS</a:t>
            </a:r>
            <a:r>
              <a:rPr lang="da-DK" altLang="da-DK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in </a:t>
            </a:r>
            <a:r>
              <a:rPr lang="da-DK" altLang="da-DK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Gynecologic </a:t>
            </a:r>
            <a:r>
              <a:rPr lang="da-DK" altLang="da-DK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oncology - a systematic review and meta-analysis, </a:t>
            </a:r>
            <a:r>
              <a:rPr lang="da-DK" altLang="da-DK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Gynecol. Oncol</a:t>
            </a:r>
            <a:r>
              <a:rPr lang="da-DK" altLang="da-DK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161 (1) (2021) 46–55</a:t>
            </a:r>
            <a:r>
              <a:rPr lang="da-DK" altLang="da-DK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da-DK" altLang="da-DK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SzPct val="80000"/>
              <a:buFont typeface="+mj-lt"/>
              <a:buAutoNum type="arabicPeriod" startAt="17"/>
            </a:pPr>
            <a:r>
              <a:rPr lang="da-DK" altLang="da-DK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Moawad G, Tyan P, Louie M: Artificial intelligence and augmented reality in gynecology . Curr Opin </a:t>
            </a:r>
            <a:r>
              <a:rPr lang="da-DK" altLang="da-DK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Obstet Gynecol</a:t>
            </a:r>
            <a:r>
              <a:rPr lang="da-DK" altLang="da-DK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2019, 31:345-48</a:t>
            </a:r>
            <a:r>
              <a:rPr lang="da-DK" altLang="da-DK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da-DK" altLang="da-DK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SzPct val="80000"/>
              <a:buFont typeface="+mj-lt"/>
              <a:buAutoNum type="arabicPeriod" startAt="17"/>
            </a:pPr>
            <a:r>
              <a:rPr lang="da-DK" altLang="da-DK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Waran V, Narayanan V, Karuppiah R, Owen SL, Aziz T: Utility of multimaterial 3D printers in </a:t>
            </a:r>
            <a:r>
              <a:rPr lang="da-DK" altLang="da-DK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creating models </a:t>
            </a:r>
            <a:r>
              <a:rPr lang="da-DK" altLang="da-DK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with pathological entities to enhance the training experience of neurosurgeons. J Neurosurg. </a:t>
            </a:r>
            <a:r>
              <a:rPr lang="da-DK" altLang="da-DK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2014, 120:489-92.</a:t>
            </a:r>
            <a:endParaRPr lang="da-DK" altLang="da-DK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SzPct val="80000"/>
              <a:buFont typeface="+mj-lt"/>
              <a:buAutoNum type="arabicPeriod" startAt="17"/>
            </a:pPr>
            <a:r>
              <a:rPr lang="da-DK" altLang="da-DK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Ajao MO, Clark NV, Kelil T, Cohen SL, Einarsson JI: Case report: three-dimensional printed model for </a:t>
            </a:r>
            <a:r>
              <a:rPr lang="da-DK" altLang="da-DK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deep infiltrating </a:t>
            </a:r>
            <a:r>
              <a:rPr lang="da-DK" altLang="da-DK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endometriosis. J Minim Invasive Gynecol. 2017, </a:t>
            </a:r>
            <a:r>
              <a:rPr lang="da-DK" altLang="da-DK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24:1239-42</a:t>
            </a:r>
            <a:endParaRPr lang="da-DK" altLang="da-DK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SzPct val="80000"/>
              <a:buFont typeface="+mj-lt"/>
              <a:buAutoNum type="arabicPeriod" startAt="17"/>
            </a:pPr>
            <a:r>
              <a:rPr lang="da-DK" altLang="da-DK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G. Nelson, A.D. Altman, A. Nick, et al., Guidelines for pre- and intra-operative </a:t>
            </a:r>
            <a:r>
              <a:rPr lang="da-DK" altLang="da-DK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care in gynecologic/oncology </a:t>
            </a:r>
            <a:r>
              <a:rPr lang="da-DK" altLang="da-DK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surgery: Enhanced Recovery After Surgery (ERAS®) </a:t>
            </a:r>
            <a:r>
              <a:rPr lang="da-DK" altLang="da-DK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Society recommendations–Part </a:t>
            </a:r>
            <a:r>
              <a:rPr lang="da-DK" altLang="da-DK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I, Gynecol. Oncol. 140 (2) (2016) </a:t>
            </a:r>
            <a:r>
              <a:rPr lang="da-DK" altLang="da-DK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313–322</a:t>
            </a:r>
            <a:endParaRPr lang="da-DK" altLang="da-DK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SzPct val="80000"/>
              <a:buFont typeface="+mj-lt"/>
              <a:buAutoNum type="arabicPeriod" startAt="17"/>
            </a:pPr>
            <a:r>
              <a:rPr lang="da-DK" altLang="da-DK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G. Nelson, A.D. Altman, A. Nick, et al., Guidelines for postoperative care in </a:t>
            </a:r>
            <a:r>
              <a:rPr lang="da-DK" altLang="da-DK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gynecologic/oncology </a:t>
            </a:r>
            <a:r>
              <a:rPr lang="da-DK" altLang="da-DK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surgery: Enhanced Recovery After Surgery (ERAS®) </a:t>
            </a:r>
            <a:r>
              <a:rPr lang="da-DK" altLang="da-DK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Society recommendations–Part </a:t>
            </a:r>
            <a:r>
              <a:rPr lang="da-DK" altLang="da-DK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II, Gynecol. Oncol. 140 (2) (2016) 323–332.</a:t>
            </a:r>
            <a:endParaRPr lang="da-DK" altLang="da-DK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3982" y="0"/>
            <a:ext cx="10396882" cy="1151965"/>
          </a:xfrm>
        </p:spPr>
        <p:txBody>
          <a:bodyPr numCol="1">
            <a:normAutofit/>
          </a:bodyPr>
          <a:lstStyle/>
          <a:p>
            <a:r>
              <a:rPr lang="en-US" sz="3600" dirty="0"/>
              <a:t>Historical trends in </a:t>
            </a:r>
            <a:r>
              <a:rPr lang="en-US" sz="3600" dirty="0" err="1"/>
              <a:t>gynaecological</a:t>
            </a:r>
            <a:r>
              <a:rPr lang="en-US" sz="3600" dirty="0"/>
              <a:t> </a:t>
            </a:r>
            <a:r>
              <a:rPr lang="en-US" sz="3600" dirty="0" smtClean="0"/>
              <a:t>surgery- innovations in instruments, devices, equipment</a:t>
            </a:r>
            <a:endParaRPr lang="en-US" sz="3600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557012" y="1278137"/>
          <a:ext cx="10394950" cy="413098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226380"/>
                <a:gridCol w="2168570"/>
              </a:tblGrid>
              <a:tr h="473410">
                <a:tc>
                  <a:txBody>
                    <a:bodyPr numCol="1"/>
                    <a:lstStyle/>
                    <a:p>
                      <a:r>
                        <a:rPr lang="en-US" dirty="0" smtClean="0"/>
                        <a:t>Innovation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 numCol="1"/>
                    <a:lstStyle/>
                    <a:p>
                      <a:r>
                        <a:rPr lang="en-US" dirty="0" smtClean="0"/>
                        <a:t>Timeline</a:t>
                      </a:r>
                      <a:endParaRPr lang="en-US" dirty="0"/>
                    </a:p>
                  </a:txBody>
                  <a:tcPr/>
                </a:tc>
              </a:tr>
              <a:tr h="473410">
                <a:tc>
                  <a:txBody>
                    <a:bodyPr numCol="1"/>
                    <a:lstStyle/>
                    <a:p>
                      <a:r>
                        <a:rPr lang="en-US" dirty="0" smtClean="0"/>
                        <a:t>Philipp </a:t>
                      </a:r>
                      <a:r>
                        <a:rPr lang="en-US" dirty="0" err="1" smtClean="0"/>
                        <a:t>Bozzini</a:t>
                      </a:r>
                      <a:r>
                        <a:rPr lang="en-US" dirty="0" smtClean="0"/>
                        <a:t> introduces his </a:t>
                      </a:r>
                      <a:r>
                        <a:rPr lang="en-US" dirty="0" err="1" smtClean="0"/>
                        <a:t>lichtleiter</a:t>
                      </a:r>
                      <a:r>
                        <a:rPr lang="en-US" dirty="0" smtClean="0"/>
                        <a:t> (light conductor), the earliest endoscope.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 numCol="1"/>
                    <a:lstStyle/>
                    <a:p>
                      <a:r>
                        <a:rPr lang="en-US" dirty="0" smtClean="0"/>
                        <a:t>1805</a:t>
                      </a:r>
                      <a:endParaRPr lang="en-US" dirty="0"/>
                    </a:p>
                  </a:txBody>
                  <a:tcPr/>
                </a:tc>
              </a:tr>
              <a:tr h="473410">
                <a:tc>
                  <a:txBody>
                    <a:bodyPr numCol="1"/>
                    <a:lstStyle/>
                    <a:p>
                      <a:r>
                        <a:rPr lang="fr-FR" altLang="fr-FR" dirty="0" smtClean="0"/>
                        <a:t>Marie Anne </a:t>
                      </a:r>
                      <a:r>
                        <a:rPr lang="fr-FR" altLang="fr-FR" dirty="0" err="1" smtClean="0"/>
                        <a:t>Victorie</a:t>
                      </a:r>
                      <a:r>
                        <a:rPr lang="fr-FR" altLang="fr-FR" dirty="0" smtClean="0"/>
                        <a:t> Boivin devises the bivalve vaginal speculum.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 numCol="1"/>
                    <a:lstStyle/>
                    <a:p>
                      <a:r>
                        <a:rPr lang="en-US" dirty="0" smtClean="0"/>
                        <a:t>1825</a:t>
                      </a:r>
                      <a:endParaRPr lang="en-US" dirty="0"/>
                    </a:p>
                  </a:txBody>
                  <a:tcPr/>
                </a:tc>
              </a:tr>
              <a:tr h="473410">
                <a:tc>
                  <a:txBody>
                    <a:bodyPr numCol="1"/>
                    <a:lstStyle/>
                    <a:p>
                      <a:r>
                        <a:rPr lang="en-US" dirty="0" smtClean="0"/>
                        <a:t>Max </a:t>
                      </a:r>
                      <a:r>
                        <a:rPr lang="en-US" dirty="0" err="1" smtClean="0"/>
                        <a:t>Nitze</a:t>
                      </a:r>
                      <a:r>
                        <a:rPr lang="en-US" dirty="0" smtClean="0"/>
                        <a:t> introduces an electrically illuminated </a:t>
                      </a:r>
                      <a:r>
                        <a:rPr lang="en-US" dirty="0" err="1" smtClean="0"/>
                        <a:t>cystoscope</a:t>
                      </a:r>
                      <a:r>
                        <a:rPr lang="en-US" dirty="0" smtClean="0"/>
                        <a:t>.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 numCol="1"/>
                    <a:lstStyle/>
                    <a:p>
                      <a:r>
                        <a:rPr lang="en-US" dirty="0" smtClean="0"/>
                        <a:t>1877</a:t>
                      </a:r>
                      <a:endParaRPr lang="en-US" dirty="0"/>
                    </a:p>
                  </a:txBody>
                  <a:tcPr/>
                </a:tc>
              </a:tr>
              <a:tr h="473410">
                <a:tc>
                  <a:txBody>
                    <a:bodyPr numCol="1"/>
                    <a:lstStyle/>
                    <a:p>
                      <a:r>
                        <a:rPr lang="en-US" dirty="0" smtClean="0"/>
                        <a:t>T.W. Graves designs a speculum with features of both “bivalve” and “Sims’ specula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 numCol="1"/>
                    <a:lstStyle/>
                    <a:p>
                      <a:r>
                        <a:rPr lang="en-US" dirty="0" smtClean="0"/>
                        <a:t>1878</a:t>
                      </a:r>
                      <a:endParaRPr lang="en-US" dirty="0"/>
                    </a:p>
                  </a:txBody>
                  <a:tcPr/>
                </a:tc>
              </a:tr>
              <a:tr h="473410">
                <a:tc>
                  <a:txBody>
                    <a:bodyPr numCol="1"/>
                    <a:lstStyle/>
                    <a:p>
                      <a:r>
                        <a:rPr lang="en-US" dirty="0" smtClean="0"/>
                        <a:t>Alfred </a:t>
                      </a:r>
                      <a:r>
                        <a:rPr lang="en-US" dirty="0" err="1" smtClean="0"/>
                        <a:t>Hegar</a:t>
                      </a:r>
                      <a:r>
                        <a:rPr lang="en-US" dirty="0" smtClean="0"/>
                        <a:t> introduces the metal cervical dilator to replace </a:t>
                      </a:r>
                      <a:r>
                        <a:rPr lang="en-US" dirty="0" err="1" smtClean="0"/>
                        <a:t>laminaria</a:t>
                      </a:r>
                      <a:r>
                        <a:rPr lang="en-US" dirty="0" smtClean="0"/>
                        <a:t>.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 numCol="1"/>
                    <a:lstStyle/>
                    <a:p>
                      <a:r>
                        <a:rPr lang="en-US" dirty="0" smtClean="0"/>
                        <a:t>1879</a:t>
                      </a:r>
                      <a:endParaRPr lang="en-US" dirty="0"/>
                    </a:p>
                  </a:txBody>
                  <a:tcPr/>
                </a:tc>
              </a:tr>
              <a:tr h="817119">
                <a:tc>
                  <a:txBody>
                    <a:bodyPr numCol="1"/>
                    <a:lstStyle/>
                    <a:p>
                      <a:r>
                        <a:rPr lang="en-US" dirty="0" smtClean="0"/>
                        <a:t>Howard Atwood Kelly devises the “air </a:t>
                      </a:r>
                      <a:r>
                        <a:rPr lang="en-US" dirty="0" err="1" smtClean="0"/>
                        <a:t>cystoscope</a:t>
                      </a:r>
                      <a:r>
                        <a:rPr lang="en-US" dirty="0" smtClean="0"/>
                        <a:t>” for inspection of the bladder and identification and catheterization of the ureters.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 numCol="1"/>
                    <a:lstStyle/>
                    <a:p>
                      <a:r>
                        <a:rPr lang="en-US" dirty="0" smtClean="0"/>
                        <a:t>1893</a:t>
                      </a:r>
                      <a:endParaRPr lang="en-US" dirty="0"/>
                    </a:p>
                  </a:txBody>
                  <a:tcPr/>
                </a:tc>
              </a:tr>
              <a:tr h="473410">
                <a:tc>
                  <a:txBody>
                    <a:bodyPr numCol="1"/>
                    <a:lstStyle/>
                    <a:p>
                      <a:r>
                        <a:rPr lang="en-US" dirty="0" smtClean="0"/>
                        <a:t>Raoul Palmer popularizes the use of the laparoscope in gynecology.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 numCol="1"/>
                    <a:lstStyle/>
                    <a:p>
                      <a:r>
                        <a:rPr lang="en-US" dirty="0" smtClean="0"/>
                        <a:t>1941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5648" y="170645"/>
            <a:ext cx="10396882" cy="627845"/>
          </a:xfrm>
        </p:spPr>
        <p:txBody>
          <a:bodyPr numCol="1">
            <a:normAutofit fontScale="90000"/>
          </a:bodyPr>
          <a:lstStyle/>
          <a:p>
            <a:r>
              <a:rPr lang="en-US" sz="3200" dirty="0"/>
              <a:t>Historical trends in </a:t>
            </a:r>
            <a:r>
              <a:rPr lang="en-US" sz="3200" dirty="0" err="1"/>
              <a:t>gynaecological</a:t>
            </a:r>
            <a:r>
              <a:rPr lang="en-US" sz="3200" dirty="0"/>
              <a:t> </a:t>
            </a:r>
            <a:r>
              <a:rPr lang="en-US" sz="3200" dirty="0" smtClean="0"/>
              <a:t>surgery- innovations in </a:t>
            </a:r>
            <a:r>
              <a:rPr lang="en-US" sz="3200" dirty="0" err="1" smtClean="0"/>
              <a:t>gynae</a:t>
            </a:r>
            <a:r>
              <a:rPr lang="en-US" sz="3200" dirty="0" smtClean="0"/>
              <a:t> surgery techniques</a:t>
            </a:r>
            <a:endParaRPr lang="en-US" sz="3200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206063" y="914399"/>
          <a:ext cx="11281892" cy="460304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062174"/>
                <a:gridCol w="3219718"/>
              </a:tblGrid>
              <a:tr h="399028">
                <a:tc>
                  <a:txBody>
                    <a:bodyPr numCol="1"/>
                    <a:lstStyle/>
                    <a:p>
                      <a:r>
                        <a:rPr lang="en-US" dirty="0" smtClean="0"/>
                        <a:t>Innovation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 numCol="1"/>
                    <a:lstStyle/>
                    <a:p>
                      <a:r>
                        <a:rPr lang="en-US" dirty="0" smtClean="0"/>
                        <a:t>Timeline</a:t>
                      </a:r>
                      <a:endParaRPr lang="en-US" dirty="0"/>
                    </a:p>
                  </a:txBody>
                  <a:tcPr/>
                </a:tc>
              </a:tr>
              <a:tr h="438100">
                <a:tc>
                  <a:txBody>
                    <a:bodyPr numCol="1"/>
                    <a:lstStyle/>
                    <a:p>
                      <a:r>
                        <a:rPr lang="en-US" dirty="0" smtClean="0"/>
                        <a:t>First report of </a:t>
                      </a:r>
                      <a:r>
                        <a:rPr lang="en-US" dirty="0" err="1" smtClean="0"/>
                        <a:t>Ovariotomy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 numCol="1"/>
                    <a:lstStyle/>
                    <a:p>
                      <a:r>
                        <a:rPr lang="en-US" dirty="0" smtClean="0"/>
                        <a:t>Ephraim McDowell. 1809</a:t>
                      </a:r>
                      <a:endParaRPr lang="en-US" dirty="0"/>
                    </a:p>
                  </a:txBody>
                  <a:tcPr/>
                </a:tc>
              </a:tr>
              <a:tr h="688733">
                <a:tc>
                  <a:txBody>
                    <a:bodyPr numCol="1"/>
                    <a:lstStyle/>
                    <a:p>
                      <a:r>
                        <a:rPr lang="en-US" dirty="0" smtClean="0"/>
                        <a:t>first planned and successful</a:t>
                      </a:r>
                      <a:endParaRPr lang="en-US" dirty="0" smtClean="0"/>
                    </a:p>
                    <a:p>
                      <a:r>
                        <a:rPr lang="en-US" dirty="0" smtClean="0"/>
                        <a:t>vaginal hysterectomy.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 numCol="1"/>
                    <a:lstStyle/>
                    <a:p>
                      <a:r>
                        <a:rPr lang="en-US" dirty="0" smtClean="0"/>
                        <a:t>Conrad Johann Martin </a:t>
                      </a:r>
                      <a:r>
                        <a:rPr lang="en-US" dirty="0" err="1" smtClean="0"/>
                        <a:t>Langenbeck</a:t>
                      </a:r>
                      <a:r>
                        <a:rPr lang="en-US" dirty="0" smtClean="0"/>
                        <a:t>.</a:t>
                      </a:r>
                      <a:r>
                        <a:rPr lang="en-US" baseline="0" dirty="0" smtClean="0"/>
                        <a:t> 1813</a:t>
                      </a:r>
                      <a:endParaRPr lang="en-US" dirty="0"/>
                    </a:p>
                  </a:txBody>
                  <a:tcPr/>
                </a:tc>
              </a:tr>
              <a:tr h="399028">
                <a:tc>
                  <a:txBody>
                    <a:bodyPr numCol="1"/>
                    <a:lstStyle/>
                    <a:p>
                      <a:r>
                        <a:rPr lang="en-US" dirty="0" smtClean="0"/>
                        <a:t>The first surgical correction </a:t>
                      </a:r>
                      <a:r>
                        <a:rPr lang="en-US" dirty="0" err="1" smtClean="0"/>
                        <a:t>vvf</a:t>
                      </a:r>
                      <a:r>
                        <a:rPr lang="en-US" dirty="0" smtClean="0"/>
                        <a:t> in the US,</a:t>
                      </a:r>
                      <a:r>
                        <a:rPr lang="en-US" baseline="0" dirty="0" smtClean="0"/>
                        <a:t> using </a:t>
                      </a:r>
                      <a:r>
                        <a:rPr lang="en-US" dirty="0" smtClean="0"/>
                        <a:t>lead sutures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 numCol="1"/>
                    <a:lstStyle/>
                    <a:p>
                      <a:r>
                        <a:rPr lang="en-US" dirty="0" smtClean="0"/>
                        <a:t>John Peter </a:t>
                      </a:r>
                      <a:r>
                        <a:rPr lang="en-US" dirty="0" err="1" smtClean="0"/>
                        <a:t>Mettauer</a:t>
                      </a:r>
                      <a:r>
                        <a:rPr lang="en-US" dirty="0" smtClean="0"/>
                        <a:t>.</a:t>
                      </a:r>
                      <a:r>
                        <a:rPr lang="en-US" baseline="0" dirty="0" smtClean="0"/>
                        <a:t> 1838</a:t>
                      </a:r>
                      <a:endParaRPr lang="en-US" dirty="0"/>
                    </a:p>
                  </a:txBody>
                  <a:tcPr/>
                </a:tc>
              </a:tr>
              <a:tr h="393309">
                <a:tc>
                  <a:txBody>
                    <a:bodyPr numCol="1"/>
                    <a:lstStyle/>
                    <a:p>
                      <a:r>
                        <a:rPr lang="en-US" dirty="0" smtClean="0"/>
                        <a:t>James Marion Sims describes the knee-chest positioning of patients for repair of </a:t>
                      </a:r>
                      <a:r>
                        <a:rPr lang="en-US" dirty="0" err="1" smtClean="0"/>
                        <a:t>vvf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 numCol="1"/>
                    <a:lstStyle/>
                    <a:p>
                      <a:r>
                        <a:rPr lang="en-US" dirty="0" smtClean="0"/>
                        <a:t>1852</a:t>
                      </a:r>
                      <a:endParaRPr lang="en-US" dirty="0"/>
                    </a:p>
                  </a:txBody>
                  <a:tcPr/>
                </a:tc>
              </a:tr>
              <a:tr h="399028">
                <a:tc>
                  <a:txBody>
                    <a:bodyPr numCol="1"/>
                    <a:lstStyle/>
                    <a:p>
                      <a:r>
                        <a:rPr lang="en-US" dirty="0" smtClean="0"/>
                        <a:t>Leon Le Fort describes partial </a:t>
                      </a:r>
                      <a:r>
                        <a:rPr lang="en-US" dirty="0" err="1" smtClean="0"/>
                        <a:t>colpoclesis</a:t>
                      </a:r>
                      <a:r>
                        <a:rPr lang="en-US" dirty="0" smtClean="0"/>
                        <a:t> for treatment of uterine prolapse.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 numCol="1"/>
                    <a:lstStyle/>
                    <a:p>
                      <a:r>
                        <a:rPr lang="en-US" dirty="0" smtClean="0"/>
                        <a:t>1877</a:t>
                      </a:r>
                      <a:endParaRPr lang="en-US" dirty="0"/>
                    </a:p>
                  </a:txBody>
                  <a:tcPr/>
                </a:tc>
              </a:tr>
              <a:tr h="399028">
                <a:tc>
                  <a:txBody>
                    <a:bodyPr numCol="1"/>
                    <a:lstStyle/>
                    <a:p>
                      <a:r>
                        <a:rPr lang="en-US" dirty="0" smtClean="0"/>
                        <a:t>Ernst Wertheim performs radical hysterectomy for cervical cancer.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 numCol="1"/>
                    <a:lstStyle/>
                    <a:p>
                      <a:r>
                        <a:rPr lang="en-US" dirty="0" smtClean="0"/>
                        <a:t>1898</a:t>
                      </a:r>
                      <a:endParaRPr lang="en-US" dirty="0"/>
                    </a:p>
                  </a:txBody>
                  <a:tcPr/>
                </a:tc>
              </a:tr>
              <a:tr h="399028">
                <a:tc>
                  <a:txBody>
                    <a:bodyPr numCol="1"/>
                    <a:lstStyle/>
                    <a:p>
                      <a:r>
                        <a:rPr lang="en-US" dirty="0" smtClean="0"/>
                        <a:t>Johannes </a:t>
                      </a:r>
                      <a:r>
                        <a:rPr lang="en-US" dirty="0" err="1" smtClean="0"/>
                        <a:t>Pfannenstiel</a:t>
                      </a:r>
                      <a:r>
                        <a:rPr lang="en-US" dirty="0" smtClean="0"/>
                        <a:t> introduces a transverse incision for laparotomy.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 numCol="1"/>
                    <a:lstStyle/>
                    <a:p>
                      <a:r>
                        <a:rPr lang="en-US" dirty="0" smtClean="0"/>
                        <a:t>1900</a:t>
                      </a:r>
                      <a:endParaRPr lang="en-US" dirty="0"/>
                    </a:p>
                  </a:txBody>
                  <a:tcPr/>
                </a:tc>
              </a:tr>
              <a:tr h="688733">
                <a:tc>
                  <a:txBody>
                    <a:bodyPr numCol="1"/>
                    <a:lstStyle/>
                    <a:p>
                      <a:r>
                        <a:rPr lang="en-US" dirty="0" smtClean="0"/>
                        <a:t>Wilhelm </a:t>
                      </a:r>
                      <a:r>
                        <a:rPr lang="en-US" dirty="0" err="1" smtClean="0"/>
                        <a:t>Latzko</a:t>
                      </a:r>
                      <a:r>
                        <a:rPr lang="en-US" dirty="0" smtClean="0"/>
                        <a:t> describes a technique for vaginal closure of </a:t>
                      </a:r>
                      <a:r>
                        <a:rPr lang="en-US" dirty="0" err="1" smtClean="0"/>
                        <a:t>vvf</a:t>
                      </a:r>
                      <a:r>
                        <a:rPr lang="en-US" dirty="0" smtClean="0"/>
                        <a:t> following hysterectomy.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 numCol="1"/>
                    <a:lstStyle/>
                    <a:p>
                      <a:r>
                        <a:rPr lang="en-US" dirty="0" smtClean="0"/>
                        <a:t>1914</a:t>
                      </a:r>
                      <a:endParaRPr lang="en-US" dirty="0"/>
                    </a:p>
                  </a:txBody>
                  <a:tcPr/>
                </a:tc>
              </a:tr>
              <a:tr h="399028">
                <a:tc>
                  <a:txBody>
                    <a:bodyPr numCol="1"/>
                    <a:lstStyle/>
                    <a:p>
                      <a:r>
                        <a:rPr lang="en-US" dirty="0" smtClean="0"/>
                        <a:t>Ralph Hayward Pomeroy devises the</a:t>
                      </a:r>
                      <a:r>
                        <a:rPr lang="en-US" baseline="0" dirty="0" smtClean="0"/>
                        <a:t> Pomeroy method of BTL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 numCol="1"/>
                    <a:lstStyle/>
                    <a:p>
                      <a:r>
                        <a:rPr lang="en-US" dirty="0" smtClean="0"/>
                        <a:t>1929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8528" y="132009"/>
            <a:ext cx="10396882" cy="1151965"/>
          </a:xfrm>
        </p:spPr>
        <p:txBody>
          <a:bodyPr numCol="1">
            <a:normAutofit/>
          </a:bodyPr>
          <a:lstStyle/>
          <a:p>
            <a:r>
              <a:rPr lang="en-US" sz="3600" dirty="0"/>
              <a:t>Historical trends in </a:t>
            </a:r>
            <a:r>
              <a:rPr lang="en-US" sz="3600" dirty="0" err="1"/>
              <a:t>gynaecological</a:t>
            </a:r>
            <a:r>
              <a:rPr lang="en-US" sz="3600" dirty="0"/>
              <a:t> </a:t>
            </a:r>
            <a:r>
              <a:rPr lang="en-US" sz="3600" dirty="0" smtClean="0"/>
              <a:t>surgery- innovations in </a:t>
            </a:r>
            <a:r>
              <a:rPr lang="en-US" sz="3600" dirty="0" err="1" smtClean="0"/>
              <a:t>gynae</a:t>
            </a:r>
            <a:r>
              <a:rPr lang="en-US" sz="3600" dirty="0" smtClean="0"/>
              <a:t> surgery techniques</a:t>
            </a:r>
            <a:endParaRPr lang="en-US" sz="3600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685800" y="1584101"/>
          <a:ext cx="10394950" cy="340263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53637"/>
                <a:gridCol w="4641313"/>
              </a:tblGrid>
              <a:tr h="426155">
                <a:tc>
                  <a:txBody>
                    <a:bodyPr numCol="1"/>
                    <a:lstStyle/>
                    <a:p>
                      <a:r>
                        <a:rPr lang="en-US" dirty="0" smtClean="0"/>
                        <a:t>Innovation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 numCol="1"/>
                    <a:lstStyle/>
                    <a:p>
                      <a:r>
                        <a:rPr lang="en-US" dirty="0" smtClean="0"/>
                        <a:t>Timeline</a:t>
                      </a:r>
                      <a:endParaRPr lang="en-US" dirty="0"/>
                    </a:p>
                  </a:txBody>
                  <a:tcPr/>
                </a:tc>
              </a:tr>
              <a:tr h="426155">
                <a:tc>
                  <a:txBody>
                    <a:bodyPr numCol="1"/>
                    <a:lstStyle/>
                    <a:p>
                      <a:r>
                        <a:rPr lang="en-US" dirty="0" smtClean="0"/>
                        <a:t>First abdominal</a:t>
                      </a:r>
                      <a:r>
                        <a:rPr lang="en-US" baseline="0" dirty="0" smtClean="0"/>
                        <a:t> myomectomy-</a:t>
                      </a:r>
                      <a:r>
                        <a:rPr lang="en-US" baseline="0" dirty="0" err="1" smtClean="0"/>
                        <a:t>subserous</a:t>
                      </a:r>
                      <a:r>
                        <a:rPr lang="en-US" baseline="0" dirty="0" smtClean="0"/>
                        <a:t> fibroid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 numCol="1"/>
                    <a:lstStyle/>
                    <a:p>
                      <a:r>
                        <a:rPr lang="en-US" dirty="0" smtClean="0"/>
                        <a:t>Washington Atlee. 1845 </a:t>
                      </a:r>
                      <a:r>
                        <a:rPr lang="en-US" dirty="0" smtClean="0">
                          <a:solidFill>
                            <a:srgbClr val="7030A0"/>
                          </a:solidFill>
                        </a:rPr>
                        <a:t>[1]</a:t>
                      </a:r>
                      <a:endParaRPr lang="en-US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</a:tr>
              <a:tr h="1388614">
                <a:tc>
                  <a:txBody>
                    <a:bodyPr numCol="1"/>
                    <a:lstStyle/>
                    <a:p>
                      <a:r>
                        <a:rPr lang="en-US" dirty="0" smtClean="0"/>
                        <a:t>Adam Alexander presented 11 cases of abdominal</a:t>
                      </a:r>
                      <a:r>
                        <a:rPr lang="en-US" baseline="0" dirty="0" smtClean="0"/>
                        <a:t> myomectomy- to the British </a:t>
                      </a:r>
                      <a:r>
                        <a:rPr lang="en-US" baseline="0" dirty="0" err="1" smtClean="0"/>
                        <a:t>Gynaecological</a:t>
                      </a:r>
                      <a:r>
                        <a:rPr lang="en-US" baseline="0" dirty="0" smtClean="0"/>
                        <a:t> Society of London. He was castigated.</a:t>
                      </a:r>
                      <a:endParaRPr lang="en-US" baseline="0" dirty="0" smtClean="0"/>
                    </a:p>
                    <a:p>
                      <a:r>
                        <a:rPr lang="en-US" baseline="0" dirty="0" smtClean="0"/>
                        <a:t>Reason: myomectomy too dangerous, because of blood loss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 numCol="1"/>
                    <a:lstStyle/>
                    <a:p>
                      <a:r>
                        <a:rPr lang="en-US" dirty="0" smtClean="0"/>
                        <a:t>1898</a:t>
                      </a:r>
                      <a:endParaRPr lang="en-US" dirty="0"/>
                    </a:p>
                  </a:txBody>
                  <a:tcPr/>
                </a:tc>
              </a:tr>
              <a:tr h="426155">
                <a:tc>
                  <a:txBody>
                    <a:bodyPr numCol="1"/>
                    <a:lstStyle/>
                    <a:p>
                      <a:r>
                        <a:rPr lang="en-US" dirty="0" smtClean="0"/>
                        <a:t>Hysterectomy</a:t>
                      </a:r>
                      <a:r>
                        <a:rPr lang="en-US" baseline="0" dirty="0" smtClean="0"/>
                        <a:t> remained the operation for fibroids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 numCol="1"/>
                    <a:lstStyle/>
                    <a:p>
                      <a:endParaRPr lang="en-US" dirty="0"/>
                    </a:p>
                  </a:txBody>
                  <a:tcPr/>
                </a:tc>
              </a:tr>
              <a:tr h="735555">
                <a:tc>
                  <a:txBody>
                    <a:bodyPr numCol="1"/>
                    <a:lstStyle/>
                    <a:p>
                      <a:r>
                        <a:rPr lang="en-US" dirty="0" smtClean="0"/>
                        <a:t>Ten years later- something happened.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 numCol="1"/>
                    <a:lstStyle/>
                    <a:p>
                      <a:r>
                        <a:rPr lang="en-US" dirty="0" smtClean="0"/>
                        <a:t>In 1907, the newly married Annie </a:t>
                      </a:r>
                      <a:r>
                        <a:rPr lang="en-US" b="1" dirty="0" smtClean="0">
                          <a:solidFill>
                            <a:srgbClr val="C00000"/>
                          </a:solidFill>
                        </a:rPr>
                        <a:t>B </a:t>
                      </a:r>
                      <a:r>
                        <a:rPr lang="en-US" dirty="0" smtClean="0"/>
                        <a:t>developed menorrhagia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9891" y="222161"/>
            <a:ext cx="10396882" cy="1151965"/>
          </a:xfrm>
        </p:spPr>
        <p:txBody>
          <a:bodyPr numCol="1">
            <a:normAutofit/>
          </a:bodyPr>
          <a:lstStyle/>
          <a:p>
            <a:r>
              <a:rPr lang="en-US" sz="3600" dirty="0" smtClean="0"/>
              <a:t>A life changing experience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0456" y="1159099"/>
            <a:ext cx="10810051" cy="4391695"/>
          </a:xfrm>
        </p:spPr>
        <p:txBody>
          <a:bodyPr numCol="1">
            <a:normAutofit/>
          </a:bodyPr>
          <a:lstStyle/>
          <a:p>
            <a:r>
              <a:rPr lang="en-US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‘In my years as a </a:t>
            </a:r>
            <a:r>
              <a:rPr lang="en-US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gynaecological</a:t>
            </a:r>
            <a:r>
              <a:rPr lang="en-US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surgeon, a case occurred which profoundly affected my outlook. A lady, recently married, wishing above all things to have a child underwent a subtotal hysterectomy on account of a single sub-mucous fibroid. Being a woman of strong character and reticent fortitude, she accepted the blow without complaint and by assuming a proud indifference to children held her insistent mother instinct at bay and none but those who knew her well perceived the tragedy. I was among this number and the grief of it still keen in me today.’</a:t>
            </a:r>
            <a:r>
              <a:rPr lang="en-US" dirty="0" smtClean="0"/>
              <a:t>  Victor </a:t>
            </a:r>
            <a:r>
              <a:rPr lang="en-US" dirty="0" err="1" smtClean="0"/>
              <a:t>Bonney</a:t>
            </a:r>
            <a:endParaRPr lang="en-US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4699" y="128789"/>
            <a:ext cx="11191740" cy="631065"/>
          </a:xfrm>
        </p:spPr>
        <p:txBody>
          <a:bodyPr numCol="1">
            <a:normAutofit fontScale="90000"/>
          </a:bodyPr>
          <a:lstStyle/>
          <a:p>
            <a:r>
              <a:rPr lang="en-US" sz="4000" dirty="0" smtClean="0"/>
              <a:t>The conservation/preservation era </a:t>
            </a:r>
            <a:r>
              <a:rPr lang="en-US" sz="2000" dirty="0" smtClean="0">
                <a:solidFill>
                  <a:srgbClr val="7030A0"/>
                </a:solidFill>
              </a:rPr>
              <a:t>[2-4] </a:t>
            </a:r>
            <a:endParaRPr lang="en-US" sz="2000" dirty="0">
              <a:solidFill>
                <a:srgbClr val="7030A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910" y="862885"/>
            <a:ext cx="5658604" cy="4752303"/>
          </a:xfrm>
        </p:spPr>
        <p:txBody>
          <a:bodyPr numCol="1">
            <a:normAutofit fontScale="85000" lnSpcReduction="20000"/>
          </a:bodyPr>
          <a:lstStyle/>
          <a:p>
            <a:r>
              <a:rPr lang="en-US" dirty="0" smtClean="0"/>
              <a:t>Pioneered by Victor </a:t>
            </a:r>
            <a:r>
              <a:rPr lang="en-US" dirty="0" err="1" smtClean="0"/>
              <a:t>Bonney</a:t>
            </a:r>
            <a:r>
              <a:rPr lang="en-US" dirty="0" smtClean="0"/>
              <a:t> (described as the master of myomectomy]</a:t>
            </a:r>
            <a:endParaRPr lang="en-US" dirty="0"/>
          </a:p>
          <a:p>
            <a:r>
              <a:rPr lang="en-US" dirty="0" smtClean="0"/>
              <a:t>His experience changed his world and his practice forever</a:t>
            </a:r>
            <a:endParaRPr lang="en-US" dirty="0" smtClean="0"/>
          </a:p>
          <a:p>
            <a:r>
              <a:rPr lang="en-US" dirty="0" smtClean="0"/>
              <a:t>Already well known for radical surgery for carcinoma of the cervix</a:t>
            </a:r>
            <a:endParaRPr lang="en-US" dirty="0" smtClean="0"/>
          </a:p>
          <a:p>
            <a:r>
              <a:rPr lang="en-US" dirty="0" smtClean="0"/>
              <a:t>Started conservative surgery by preserving germinal epithelium of cystic ovaries</a:t>
            </a:r>
            <a:endParaRPr lang="en-US" dirty="0" smtClean="0"/>
          </a:p>
          <a:p>
            <a:r>
              <a:rPr lang="en-US" dirty="0" smtClean="0"/>
              <a:t>Invented the </a:t>
            </a:r>
            <a:r>
              <a:rPr lang="en-US" dirty="0" err="1" smtClean="0"/>
              <a:t>Bonney’s</a:t>
            </a:r>
            <a:r>
              <a:rPr lang="en-US" dirty="0" smtClean="0"/>
              <a:t> myomectomy clamp, which helped limit blood loss during myomectomy [</a:t>
            </a:r>
            <a:r>
              <a:rPr lang="en-US" dirty="0" err="1" smtClean="0"/>
              <a:t>bonney</a:t>
            </a:r>
            <a:r>
              <a:rPr lang="en-US" dirty="0" smtClean="0"/>
              <a:t> 1946]</a:t>
            </a:r>
            <a:endParaRPr lang="en-US" dirty="0" smtClean="0"/>
          </a:p>
          <a:p>
            <a:r>
              <a:rPr lang="en-US" dirty="0" smtClean="0"/>
              <a:t>Also used rubber tourniquet on the </a:t>
            </a:r>
            <a:r>
              <a:rPr lang="en-US" dirty="0" err="1" smtClean="0"/>
              <a:t>infunbulopelvic</a:t>
            </a:r>
            <a:r>
              <a:rPr lang="en-US" dirty="0" smtClean="0"/>
              <a:t> ligament to occlude the ovarian vessels</a:t>
            </a:r>
            <a:endParaRPr lang="en-US" dirty="0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93970" y="901521"/>
            <a:ext cx="5648531" cy="4473065"/>
          </a:xfrm>
        </p:spPr>
        <p:txBody>
          <a:bodyPr numCol="1">
            <a:normAutofit fontScale="85000" lnSpcReduction="20000"/>
          </a:bodyPr>
          <a:lstStyle/>
          <a:p>
            <a:r>
              <a:rPr lang="en-US" dirty="0"/>
              <a:t>Devised crystal violet and malachite green in alcohol mixture for skin preparation at least 6hrs before, to prevent infection</a:t>
            </a:r>
            <a:endParaRPr lang="en-US" dirty="0"/>
          </a:p>
          <a:p>
            <a:r>
              <a:rPr lang="en-US" dirty="0"/>
              <a:t>Introduced dead space closure for myomectomy</a:t>
            </a:r>
            <a:endParaRPr lang="en-US" dirty="0"/>
          </a:p>
          <a:p>
            <a:r>
              <a:rPr lang="en-US" dirty="0"/>
              <a:t>Introduced </a:t>
            </a:r>
            <a:r>
              <a:rPr lang="en-US" dirty="0" err="1"/>
              <a:t>Bonney’s</a:t>
            </a:r>
            <a:r>
              <a:rPr lang="en-US" dirty="0"/>
              <a:t> hood incision for posteriorly located fibroids</a:t>
            </a:r>
            <a:endParaRPr lang="en-US" dirty="0"/>
          </a:p>
          <a:p>
            <a:r>
              <a:rPr lang="en-US" dirty="0"/>
              <a:t>Performed over 700 myomectomies in his surgical life </a:t>
            </a:r>
            <a:endParaRPr lang="en-US" dirty="0" smtClean="0"/>
          </a:p>
          <a:p>
            <a:pPr lvl="1"/>
            <a:r>
              <a:rPr lang="en-US" dirty="0" smtClean="0"/>
              <a:t>38% achieved conception</a:t>
            </a:r>
            <a:endParaRPr lang="en-US" dirty="0" smtClean="0"/>
          </a:p>
          <a:p>
            <a:pPr lvl="1"/>
            <a:r>
              <a:rPr lang="en-US" dirty="0" smtClean="0"/>
              <a:t>4% fibroid recurrence</a:t>
            </a:r>
            <a:endParaRPr lang="en-US" dirty="0" smtClean="0"/>
          </a:p>
          <a:p>
            <a:pPr lvl="1"/>
            <a:r>
              <a:rPr lang="en-US" dirty="0" smtClean="0"/>
              <a:t>8 deaths (1.1%)</a:t>
            </a:r>
            <a:endParaRPr lang="en-US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18654</Words>
  <Application>WPS Presentation</Application>
  <PresentationFormat>Widescreen</PresentationFormat>
  <Paragraphs>657</Paragraphs>
  <Slides>42</Slides>
  <Notes>4</Notes>
  <HiddenSlides>0</HiddenSlides>
  <MMClips>0</MMClips>
  <ScaleCrop>false</ScaleCrop>
  <HeadingPairs>
    <vt:vector size="6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42</vt:i4>
      </vt:variant>
    </vt:vector>
  </HeadingPairs>
  <TitlesOfParts>
    <vt:vector size="54" baseType="lpstr">
      <vt:lpstr>Arial</vt:lpstr>
      <vt:lpstr>SimSun</vt:lpstr>
      <vt:lpstr>Wingdings</vt:lpstr>
      <vt:lpstr>Times New Roman</vt:lpstr>
      <vt:lpstr>Calibri Light</vt:lpstr>
      <vt:lpstr>Calibri</vt:lpstr>
      <vt:lpstr>Microsoft YaHei</vt:lpstr>
      <vt:lpstr>Arial Unicode MS</vt:lpstr>
      <vt:lpstr>AdvPS_TIR</vt:lpstr>
      <vt:lpstr>Segoe Print</vt:lpstr>
      <vt:lpstr>AdvTT5235d5a9</vt:lpstr>
      <vt:lpstr>Office Theme</vt:lpstr>
      <vt:lpstr>Emerging trends in gynecological surgery: what’s on the horizon</vt:lpstr>
      <vt:lpstr>Outline</vt:lpstr>
      <vt:lpstr>Gynaecological surgery: pioneer in surgical innovations </vt:lpstr>
      <vt:lpstr>Historical trends in gynaecological surgery- Basic science of gynae surgery</vt:lpstr>
      <vt:lpstr>Historical trends in gynaecological surgery- innovations in instruments, devices, equipment</vt:lpstr>
      <vt:lpstr>Historical trends in gynaecological surgery- innovations in gynae surgery techniques</vt:lpstr>
      <vt:lpstr>Historical trends in gynaecological surgery- innovations in gynae surgery techniques</vt:lpstr>
      <vt:lpstr>A life changing experience</vt:lpstr>
      <vt:lpstr>The conservation/preservation era [2-4] </vt:lpstr>
      <vt:lpstr>‘‘Necessity is the mother of invention’’</vt:lpstr>
      <vt:lpstr>Drivers of change in gynaecological surgery [5,6]</vt:lpstr>
      <vt:lpstr>Emerging trends in patient demands</vt:lpstr>
      <vt:lpstr>Practitioners’ perception of demands [6,7]</vt:lpstr>
      <vt:lpstr>How ARE practitioners responding?</vt:lpstr>
      <vt:lpstr>Benefits of the changes that have occurred(5] </vt:lpstr>
      <vt:lpstr>Impact of the emerging trends</vt:lpstr>
      <vt:lpstr>Summary of the trends [5]</vt:lpstr>
      <vt:lpstr>Summary of the trends [5]</vt:lpstr>
      <vt:lpstr>Summary of the trends [5,10]</vt:lpstr>
      <vt:lpstr>Fibroid surgery</vt:lpstr>
      <vt:lpstr>Cancers of the female reproductive organs [6,10]</vt:lpstr>
      <vt:lpstr>Hysterectomy [10,13]</vt:lpstr>
      <vt:lpstr>Incontinence and prolapse disease surgery</vt:lpstr>
      <vt:lpstr>Early pregnancy evaluation and treatment [10,14]</vt:lpstr>
      <vt:lpstr>CERCLAGE SURGERY</vt:lpstr>
      <vt:lpstr>Anaesthesia for gynaecological surgeries [5,16]</vt:lpstr>
      <vt:lpstr>General</vt:lpstr>
      <vt:lpstr>The early days of MAS Gynae SURGERY </vt:lpstr>
      <vt:lpstr>PowerPoint 演示文稿</vt:lpstr>
      <vt:lpstr>Advances in minimally invasive surgery</vt:lpstr>
      <vt:lpstr>PowerPoint 演示文稿</vt:lpstr>
      <vt:lpstr>The future of gynaecological surgery [6,16]</vt:lpstr>
      <vt:lpstr>Enhanced recovery after surgery (16,22,23]</vt:lpstr>
      <vt:lpstr>Artificial intelligence in gynaecological surgery [19-21]</vt:lpstr>
      <vt:lpstr>‘‘There is nothing so difficult or dangerous as to change the order of things’’  			</vt:lpstr>
      <vt:lpstr>WHAT the gynaecological surgery team members should EXPECT</vt:lpstr>
      <vt:lpstr>Since September, 2015- my view of the future of gynaecological surgery</vt:lpstr>
      <vt:lpstr>conclusion</vt:lpstr>
      <vt:lpstr>Thank you!</vt:lpstr>
      <vt:lpstr>References</vt:lpstr>
      <vt:lpstr>References</vt:lpstr>
      <vt:lpstr>References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Emerging trends in gynecological surgery: what’s on the horizon</dc:title>
  <dc:creator>Imaralu John Osaigbovoh</dc:creator>
  <cp:lastModifiedBy>User</cp:lastModifiedBy>
  <cp:revision>95</cp:revision>
  <dcterms:created xsi:type="dcterms:W3CDTF">2024-01-29T23:57:00Z</dcterms:created>
  <dcterms:modified xsi:type="dcterms:W3CDTF">2024-02-04T21:36:08Z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3E47B71801E94C1D961883B0C72ABFA1_12</vt:lpwstr>
  </property>
  <property fmtid="{D5CDD505-2E9C-101B-9397-08002B2CF9AE}" pid="3" name="KSOProductBuildVer">
    <vt:lpwstr>1033-12.2.0.13431</vt:lpwstr>
  </property>
</Properties>
</file>